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7" r:id="rId6"/>
    <p:sldId id="274" r:id="rId7"/>
    <p:sldId id="273" r:id="rId8"/>
    <p:sldId id="275" r:id="rId9"/>
    <p:sldId id="277" r:id="rId10"/>
    <p:sldId id="278" r:id="rId11"/>
    <p:sldId id="259" r:id="rId12"/>
    <p:sldId id="280" r:id="rId13"/>
    <p:sldId id="276" r:id="rId14"/>
    <p:sldId id="279" r:id="rId15"/>
    <p:sldId id="260" r:id="rId16"/>
    <p:sldId id="281" r:id="rId17"/>
    <p:sldId id="271" r:id="rId18"/>
    <p:sldId id="263" r:id="rId19"/>
    <p:sldId id="27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E776"/>
    <a:srgbClr val="008000"/>
    <a:srgbClr val="FFCC00"/>
    <a:srgbClr val="FFFF66"/>
    <a:srgbClr val="FF33CC"/>
    <a:srgbClr val="CC66FF"/>
    <a:srgbClr val="CC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2719A-748E-DD3C-08FE-FFD4D73E7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E07CA5-496F-1B2F-FE78-07F1E5022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7F849-5585-F089-419F-6ECFC7215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000D8C-5CBB-51A4-AF79-74AB3379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2605C-756E-605D-8657-B76FFEE0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16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AC797-5BDE-9EAA-859E-36976C34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6A932-1F8A-0991-B587-547726D4D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A2F5C-BAEF-78FE-6CEF-F67F0003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94F5A-196A-D239-2CFC-9C3D71E7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061B4-5A6B-1942-C600-34F02F66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9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0C1E36-8A6E-0F4E-2DD2-428287FDE1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4CE14A-2B3C-09E0-4E7F-6EBE6BF32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57AB8-12C8-79D3-0642-63B0EC9E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18D04-BF14-24BF-5B06-6D786AEF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DDDDFE-13E6-8C79-BE15-A21FA090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58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DBB44-3992-649A-8121-CA3E4E91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C6ABE-AE6D-B7BB-CCA9-C37543872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ADB39-0314-521C-E882-3536FCBF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A970B-5773-0B33-83E2-DC46B7D1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BA2C02-725F-5C68-BD62-73EECF12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2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7A425-49FF-A652-3C31-320D1BBF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BF6C99-B5C9-4CDD-3DE0-FEA1558D1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00235-7FA7-9EFE-A5DC-B133E8A6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A2E783-A2EF-451C-04ED-4A9E0C93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9B15F8-3BD0-9B20-4C77-FE78B328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74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5A795-871A-2BE1-AD9D-8DBF0251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2FD72-F3E1-E18A-61C0-092AD2BBE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F15371-17DF-5AC8-E0F6-ACC57F163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B3763B-48C0-1DF3-2632-94AC0C75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8666C-0532-8F13-35D8-E48A107E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1ED560-F888-54B3-2C1A-955619F9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7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AB55B-A3F9-724A-3098-F34FF7B1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165918-1857-67C3-FDFB-97D04BF69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7CE93B-5C94-3B86-247A-E0AACAD86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73B645-CB8D-539A-6B60-20E687610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F818B0-AB26-3FB6-251A-42A331112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555B3A-6342-2E22-8BDC-70171043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E9C718-0D46-5A22-FAA5-6135A8A8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D451A5-4440-0D5B-2CA8-A4012D59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99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0697B-F41B-469D-A8F7-BF5E8408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7D8606-9BAE-0582-B041-B7F6BBBC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D8637A-50DB-C542-230A-A6C05DCF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FF5ABD-2EBE-DF66-B976-108CEFF3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4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FF690A-C0BD-B5FD-7C35-789ADEEE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9A37D6-DB0F-F115-C754-3217B5B2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05A9F6-57AC-0EC3-E859-D9507FDC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3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6C645-CA44-2EB8-827A-4772AEBE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2467B-5763-DFB2-FA35-12CE76827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801A3F-3F64-A77E-F502-EAC4249B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A19C28-2800-331E-E053-C7388036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C2FC37-2A2D-3C99-7C03-AE3409AD0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6CA97C-41BE-567D-5F7A-C27F14FF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0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E844C-45C7-A9ED-68BA-BEF8453A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5D2AC7-BC47-FB8B-6525-2930B869C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13F5C-21AF-88A8-203B-C3E890612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F395C-A886-E3BE-A904-1F251ADF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61FB57-4CED-89D5-E1C8-202A40C3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0AA164-C9D1-9893-4284-47D3E5DE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6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A8AD0A-5AC9-16BC-1977-6215E4E9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62120-6515-D445-2C5C-AA2C1BD9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A0412-BE07-D5F1-9714-BF695F4DB1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2142AD-0C1E-3D49-1145-1892FD522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10076-7816-6859-ED3E-88BDC1F41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07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hpy469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Network_Game_Programm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s://youtu.be/GooATFiHUy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X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ATHFmVmYl7c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7B70DF-8573-68FA-F466-45FBB763A1B7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095B3A-456A-19B5-377D-325A4ED24EE0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 o r t f o l </a:t>
            </a:r>
            <a:r>
              <a:rPr lang="en-US" altLang="ko-KR" sz="3200" b="1" dirty="0" err="1"/>
              <a:t>i</a:t>
            </a:r>
            <a:r>
              <a:rPr lang="en-US" altLang="ko-KR" sz="3200" b="1" dirty="0"/>
              <a:t> o .</a:t>
            </a:r>
            <a:endParaRPr lang="ko-KR" alt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CD5B2-BFBA-F2D5-A95B-829A138F8B15}"/>
              </a:ext>
            </a:extLst>
          </p:cNvPr>
          <p:cNvSpPr txBox="1"/>
          <p:nvPr/>
        </p:nvSpPr>
        <p:spPr>
          <a:xfrm>
            <a:off x="1582017" y="5004665"/>
            <a:ext cx="970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김승환</a:t>
            </a:r>
            <a:endParaRPr lang="en-US" altLang="ko-KR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4BD05A-5B98-92D4-8138-FBCC62BCD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32" y="1692595"/>
            <a:ext cx="2242611" cy="31396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45B0F-DB25-D4E7-7124-220B6F434E09}"/>
              </a:ext>
            </a:extLst>
          </p:cNvPr>
          <p:cNvSpPr txBox="1"/>
          <p:nvPr/>
        </p:nvSpPr>
        <p:spPr>
          <a:xfrm>
            <a:off x="1079997" y="5441526"/>
            <a:ext cx="2242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金承煥</a:t>
            </a:r>
            <a:r>
              <a:rPr lang="en-US" altLang="ko-KR" sz="1200" dirty="0"/>
              <a:t>, KIM SEUNG HWAN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0DB02-6B88-C32C-9C01-8DF135CB0032}"/>
              </a:ext>
            </a:extLst>
          </p:cNvPr>
          <p:cNvSpPr txBox="1"/>
          <p:nvPr/>
        </p:nvSpPr>
        <p:spPr>
          <a:xfrm>
            <a:off x="4353724" y="1575529"/>
            <a:ext cx="1151460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생일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전화번호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E-</a:t>
            </a:r>
            <a:r>
              <a:rPr lang="ko-KR" altLang="en-US" sz="1400" b="1" dirty="0"/>
              <a:t>메일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주소지</a:t>
            </a:r>
            <a:r>
              <a:rPr lang="en-US" altLang="ko-KR" sz="1400" b="1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5FB9F-9E1A-C6F5-1FA0-070454AD453E}"/>
              </a:ext>
            </a:extLst>
          </p:cNvPr>
          <p:cNvSpPr txBox="1"/>
          <p:nvPr/>
        </p:nvSpPr>
        <p:spPr>
          <a:xfrm>
            <a:off x="5475160" y="1564464"/>
            <a:ext cx="2855344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1999. 11. 15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010-8131-2128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hlinkClick r:id="rId4"/>
              </a:rPr>
              <a:t>hpy469@gmail.com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충청남도 </a:t>
            </a:r>
            <a:r>
              <a:rPr lang="ko-KR" altLang="en-US" sz="1400" dirty="0" err="1"/>
              <a:t>당진시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11C5D-3BF8-6E82-CA39-E587A0168E9A}"/>
              </a:ext>
            </a:extLst>
          </p:cNvPr>
          <p:cNvSpPr txBox="1"/>
          <p:nvPr/>
        </p:nvSpPr>
        <p:spPr>
          <a:xfrm>
            <a:off x="4351895" y="3151314"/>
            <a:ext cx="6827936" cy="9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최종학력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2018.02 - </a:t>
            </a:r>
            <a:r>
              <a:rPr lang="ko-KR" altLang="en-US" sz="1400" dirty="0" err="1"/>
              <a:t>신평고등학교</a:t>
            </a:r>
            <a:r>
              <a:rPr lang="ko-KR" altLang="en-US" sz="1400" dirty="0"/>
              <a:t> 졸업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2024.02 - </a:t>
            </a:r>
            <a:r>
              <a:rPr lang="ko-KR" altLang="en-US" sz="1400" dirty="0"/>
              <a:t>한국공학대학교</a:t>
            </a:r>
            <a:r>
              <a:rPr lang="en-US" altLang="ko-KR" sz="1400" dirty="0"/>
              <a:t>(</a:t>
            </a:r>
            <a:r>
              <a:rPr lang="ko-KR" altLang="en-US" sz="1400" dirty="0"/>
              <a:t>구 한국산업기술대학교</a:t>
            </a:r>
            <a:r>
              <a:rPr lang="en-US" altLang="ko-KR" sz="1400" dirty="0"/>
              <a:t>) </a:t>
            </a:r>
            <a:r>
              <a:rPr lang="ko-KR" altLang="en-US" sz="1400" dirty="0"/>
              <a:t>게임공학과 졸업예정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A8E09-D9F7-F122-A010-269F43064E11}"/>
              </a:ext>
            </a:extLst>
          </p:cNvPr>
          <p:cNvSpPr txBox="1"/>
          <p:nvPr/>
        </p:nvSpPr>
        <p:spPr>
          <a:xfrm>
            <a:off x="4351895" y="4810020"/>
            <a:ext cx="1636143" cy="155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언어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C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C++11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Python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Lua Script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0CF568-6392-FE88-AF91-1A13C7061251}"/>
              </a:ext>
            </a:extLst>
          </p:cNvPr>
          <p:cNvSpPr txBox="1"/>
          <p:nvPr/>
        </p:nvSpPr>
        <p:spPr>
          <a:xfrm>
            <a:off x="5988038" y="4821890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IOCP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Multithread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MS 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148F2-AE12-2EC2-8B64-6C4160D34347}"/>
              </a:ext>
            </a:extLst>
          </p:cNvPr>
          <p:cNvSpPr txBox="1"/>
          <p:nvPr/>
        </p:nvSpPr>
        <p:spPr>
          <a:xfrm>
            <a:off x="7765863" y="4806501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클라이언트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Windows API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OpenGL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Unity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34290-4087-E068-2EB7-2811F2506715}"/>
              </a:ext>
            </a:extLst>
          </p:cNvPr>
          <p:cNvSpPr txBox="1"/>
          <p:nvPr/>
        </p:nvSpPr>
        <p:spPr>
          <a:xfrm>
            <a:off x="9704325" y="4806501"/>
            <a:ext cx="1087320" cy="58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ETC.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Git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B70C5-3A5F-C720-82D3-EA73BFC7C6B5}"/>
              </a:ext>
            </a:extLst>
          </p:cNvPr>
          <p:cNvSpPr txBox="1"/>
          <p:nvPr/>
        </p:nvSpPr>
        <p:spPr>
          <a:xfrm>
            <a:off x="4351895" y="4395557"/>
            <a:ext cx="6827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Skills.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331169-98D1-3E6A-E70D-03848C84E6AC}"/>
              </a:ext>
            </a:extLst>
          </p:cNvPr>
          <p:cNvCxnSpPr>
            <a:cxnSpLocks/>
          </p:cNvCxnSpPr>
          <p:nvPr/>
        </p:nvCxnSpPr>
        <p:spPr>
          <a:xfrm>
            <a:off x="3867512" y="1269160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D3E680D-AD2B-4C5D-FC12-ACE02C8B483B}"/>
              </a:ext>
            </a:extLst>
          </p:cNvPr>
          <p:cNvCxnSpPr>
            <a:cxnSpLocks/>
          </p:cNvCxnSpPr>
          <p:nvPr/>
        </p:nvCxnSpPr>
        <p:spPr>
          <a:xfrm>
            <a:off x="4318958" y="4734111"/>
            <a:ext cx="647268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3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그 외의 기술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Ray Cast </a:t>
            </a:r>
            <a:r>
              <a:rPr lang="ko-KR" altLang="en-US" sz="1400" b="1" dirty="0"/>
              <a:t>구현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  <a:endParaRPr lang="en-US" altLang="ko-KR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EFF8D-AA99-D9FA-8905-DBC2796F2F9C}"/>
              </a:ext>
            </a:extLst>
          </p:cNvPr>
          <p:cNvSpPr/>
          <p:nvPr/>
        </p:nvSpPr>
        <p:spPr>
          <a:xfrm>
            <a:off x="270140" y="1421537"/>
            <a:ext cx="5283372" cy="5184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n-US" altLang="ko-KR" sz="950" dirty="0" err="1">
                <a:solidFill>
                  <a:schemeClr val="accent6">
                    <a:lumMod val="75000"/>
                  </a:schemeClr>
                </a:solidFill>
              </a:rPr>
              <a:t>RayCast</a:t>
            </a:r>
            <a:endParaRPr lang="en-US" altLang="ko-KR" sz="95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RayCast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start,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direction,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,\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      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plane_p1,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plane_p2)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Get_NormalVec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광선과 평면이 평행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-&gt;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충돌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rgbClr val="FFCC00"/>
                </a:solidFill>
              </a:rPr>
              <a:t>XMF_DotProduct</a:t>
            </a:r>
            <a:r>
              <a:rPr lang="en-US" altLang="ko-KR" sz="950" dirty="0">
                <a:solidFill>
                  <a:schemeClr val="bg1"/>
                </a:solidFill>
              </a:rPr>
              <a:t>(direction,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) == 0)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XMF_fault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v{ 0,0,0 };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bool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 &gt;= </a:t>
            </a:r>
            <a:r>
              <a:rPr lang="en-US" altLang="ko-KR" sz="950" dirty="0">
                <a:solidFill>
                  <a:srgbClr val="CC66FF"/>
                </a:solidFill>
              </a:rPr>
              <a:t>FLT_MAX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950" dirty="0">
                <a:solidFill>
                  <a:schemeClr val="bg1"/>
                </a:solidFill>
              </a:rPr>
              <a:t> = direction;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else</a:t>
            </a:r>
            <a:r>
              <a:rPr lang="en-US" altLang="ko-KR" sz="950" dirty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end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XMF_Add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rgbClr val="FFCC00"/>
                </a:solidFill>
              </a:rPr>
              <a:t>XMF_MultiplyScalar</a:t>
            </a:r>
            <a:r>
              <a:rPr lang="en-US" altLang="ko-KR" sz="950" dirty="0">
                <a:solidFill>
                  <a:schemeClr val="bg1"/>
                </a:solidFill>
              </a:rPr>
              <a:t>(direction,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XMF_Substract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end</a:t>
            </a:r>
            <a:r>
              <a:rPr lang="en-US" altLang="ko-KR" sz="950" dirty="0">
                <a:solidFill>
                  <a:schemeClr val="bg1"/>
                </a:solidFill>
              </a:rPr>
              <a:t>, start);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Get_ParamT_RayDescription</a:t>
            </a:r>
            <a:r>
              <a:rPr lang="en-US" altLang="ko-KR" sz="950" dirty="0">
                <a:solidFill>
                  <a:schemeClr val="bg1"/>
                </a:solidFill>
              </a:rPr>
              <a:t>(start, direction,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시작점이 평면 뒤에 있음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 -&gt;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광선을 쏘는 방향 반대에 평면이 있음</a:t>
            </a:r>
            <a:endParaRPr lang="en-US" altLang="ko-KR" sz="95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 &lt; 0)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XMF_fault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끝점이 평면 앞에 있음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 -&gt;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충돌점이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Ray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의 사거리 끝보다 멀리 있는 것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((!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) &amp;&amp;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 &gt; 0))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XMF_fault</a:t>
            </a:r>
            <a:r>
              <a:rPr lang="en-US" altLang="ko-KR" sz="950" dirty="0">
                <a:solidFill>
                  <a:schemeClr val="bg1"/>
                </a:solidFill>
              </a:rPr>
              <a:t>;	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	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XMF_Add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rgbClr val="FFCC00"/>
                </a:solidFill>
              </a:rPr>
              <a:t>XMF_MultiplyScalar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====</a:t>
            </a:r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이 과정을 객체 </a:t>
            </a:r>
            <a:r>
              <a:rPr lang="ko-KR" altLang="en-US" sz="950" dirty="0" err="1">
                <a:solidFill>
                  <a:schemeClr val="accent6">
                    <a:lumMod val="75000"/>
                  </a:schemeClr>
                </a:solidFill>
              </a:rPr>
              <a:t>바운딩박스의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 여섯 면에 대해서 검사를 진행하게 됩니다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sz="9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64FA-028C-63ED-018D-0D57D46689BB}"/>
              </a:ext>
            </a:extLst>
          </p:cNvPr>
          <p:cNvSpPr/>
          <p:nvPr/>
        </p:nvSpPr>
        <p:spPr>
          <a:xfrm>
            <a:off x="5704514" y="2672457"/>
            <a:ext cx="6228591" cy="10532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평면의 </a:t>
            </a:r>
            <a:r>
              <a:rPr lang="ko-KR" altLang="en-US" sz="950" dirty="0" err="1">
                <a:solidFill>
                  <a:schemeClr val="accent6">
                    <a:lumMod val="75000"/>
                  </a:schemeClr>
                </a:solidFill>
              </a:rPr>
              <a:t>노말벡터</a:t>
            </a:r>
            <a:endParaRPr lang="ko-KR" altLang="en-US" sz="95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Get_NormalVec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plane_p1,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plane_p2)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vecC1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XMF_Substract</a:t>
            </a:r>
            <a:r>
              <a:rPr lang="en-US" altLang="ko-KR" sz="950" dirty="0">
                <a:solidFill>
                  <a:schemeClr val="bg1"/>
                </a:solidFill>
              </a:rPr>
              <a:t>(plane_p1,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vecC2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XMF_Substract</a:t>
            </a:r>
            <a:r>
              <a:rPr lang="en-US" altLang="ko-KR" sz="950" dirty="0">
                <a:solidFill>
                  <a:schemeClr val="bg1"/>
                </a:solidFill>
              </a:rPr>
              <a:t>(plane_p2,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XMF_CrossProduct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vecC1, vecC2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  <a:endParaRPr lang="ko-KR" altLang="en-US" sz="9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E8AAF3-C957-1B38-CFB9-DE8BFDE373F0}"/>
              </a:ext>
            </a:extLst>
          </p:cNvPr>
          <p:cNvSpPr/>
          <p:nvPr/>
        </p:nvSpPr>
        <p:spPr>
          <a:xfrm>
            <a:off x="5704514" y="5191912"/>
            <a:ext cx="6217346" cy="14141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평면 방정식에서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d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값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Get_ValueD_PlaneDescription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plane_p1,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plane_p2)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Get_NormalVec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ax0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 err="1">
                <a:solidFill>
                  <a:schemeClr val="bg1"/>
                </a:solidFill>
              </a:rPr>
              <a:t>.x</a:t>
            </a:r>
            <a:r>
              <a:rPr lang="en-US" altLang="ko-KR" sz="950" dirty="0">
                <a:solidFill>
                  <a:schemeClr val="bg1"/>
                </a:solidFill>
              </a:rPr>
              <a:t> *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plane_center.x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by0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 err="1">
                <a:solidFill>
                  <a:schemeClr val="bg1"/>
                </a:solidFill>
              </a:rPr>
              <a:t>.y</a:t>
            </a:r>
            <a:r>
              <a:rPr lang="en-US" altLang="ko-KR" sz="950" dirty="0">
                <a:solidFill>
                  <a:schemeClr val="bg1"/>
                </a:solidFill>
              </a:rPr>
              <a:t> *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plane_center.y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cz0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 err="1">
                <a:solidFill>
                  <a:schemeClr val="bg1"/>
                </a:solidFill>
              </a:rPr>
              <a:t>.z</a:t>
            </a:r>
            <a:r>
              <a:rPr lang="en-US" altLang="ko-KR" sz="950" dirty="0">
                <a:solidFill>
                  <a:schemeClr val="bg1"/>
                </a:solidFill>
              </a:rPr>
              <a:t> *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plane_center.z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-1.0f *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ax0</a:t>
            </a:r>
            <a:r>
              <a:rPr lang="en-US" altLang="ko-KR" sz="950" dirty="0">
                <a:solidFill>
                  <a:schemeClr val="bg1"/>
                </a:solidFill>
              </a:rPr>
              <a:t> +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by0</a:t>
            </a:r>
            <a:r>
              <a:rPr lang="en-US" altLang="ko-KR" sz="950" dirty="0">
                <a:solidFill>
                  <a:schemeClr val="bg1"/>
                </a:solidFill>
              </a:rPr>
              <a:t> +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cz0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  <a:endParaRPr lang="ko-KR" altLang="en-US" sz="95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018A9E-6D4C-7704-D78E-DD46280156EF}"/>
              </a:ext>
            </a:extLst>
          </p:cNvPr>
          <p:cNvSpPr/>
          <p:nvPr/>
        </p:nvSpPr>
        <p:spPr>
          <a:xfrm>
            <a:off x="5704514" y="3808546"/>
            <a:ext cx="6217346" cy="13004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 방정식 매개변수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t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Get_ParamT_RayDescription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start,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direction,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plane_p1, XMFLOAT3 plane_p2)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Get_ValueD_PlaneDescription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Get_NormalVec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(-1.0f *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</a:t>
            </a:r>
            <a:r>
              <a:rPr lang="en-US" altLang="ko-KR" sz="950" dirty="0">
                <a:solidFill>
                  <a:schemeClr val="bg1"/>
                </a:solidFill>
              </a:rPr>
              <a:t> + </a:t>
            </a:r>
            <a:r>
              <a:rPr lang="en-US" altLang="ko-KR" sz="950" dirty="0" err="1">
                <a:solidFill>
                  <a:srgbClr val="FFCC00"/>
                </a:solidFill>
              </a:rPr>
              <a:t>XMF_DotProduct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))) / </a:t>
            </a:r>
            <a:r>
              <a:rPr lang="en-US" altLang="ko-KR" sz="950" dirty="0" err="1">
                <a:solidFill>
                  <a:srgbClr val="FFCC00"/>
                </a:solidFill>
              </a:rPr>
              <a:t>XMF_DotProduct</a:t>
            </a:r>
            <a:r>
              <a:rPr lang="en-US" altLang="ko-KR" sz="950" dirty="0">
                <a:solidFill>
                  <a:schemeClr val="bg1"/>
                </a:solidFill>
              </a:rPr>
              <a:t>(direction,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  <a:endParaRPr lang="ko-KR" altLang="en-US" sz="95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92E567-1F70-481F-FF8F-8E7ADEF14AA3}"/>
              </a:ext>
            </a:extLst>
          </p:cNvPr>
          <p:cNvSpPr/>
          <p:nvPr/>
        </p:nvSpPr>
        <p:spPr>
          <a:xfrm>
            <a:off x="8632272" y="1433938"/>
            <a:ext cx="3312077" cy="11556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</a:rPr>
              <a:t>외적</a:t>
            </a:r>
            <a:endParaRPr lang="en-US" altLang="ko-KR" sz="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rgbClr val="FFCC00"/>
                </a:solidFill>
              </a:rPr>
              <a:t>XMF_CrossProduct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left,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right) {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result</a:t>
            </a:r>
            <a:r>
              <a:rPr lang="en-US" altLang="ko-KR" sz="800" dirty="0">
                <a:solidFill>
                  <a:schemeClr val="bg1"/>
                </a:solidFill>
              </a:rPr>
              <a:t>{ 0,0,0 };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result.x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left.y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right.z</a:t>
            </a:r>
            <a:r>
              <a:rPr lang="en-US" altLang="ko-KR" sz="800" dirty="0">
                <a:solidFill>
                  <a:schemeClr val="bg1"/>
                </a:solidFill>
              </a:rPr>
              <a:t> - </a:t>
            </a:r>
            <a:r>
              <a:rPr lang="en-US" altLang="ko-KR" sz="800" dirty="0" err="1">
                <a:solidFill>
                  <a:schemeClr val="bg1"/>
                </a:solidFill>
              </a:rPr>
              <a:t>left.z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right.y</a:t>
            </a:r>
            <a:r>
              <a:rPr lang="en-US" altLang="ko-KR" sz="8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result.y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left.z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right.x</a:t>
            </a:r>
            <a:r>
              <a:rPr lang="en-US" altLang="ko-KR" sz="800" dirty="0">
                <a:solidFill>
                  <a:schemeClr val="bg1"/>
                </a:solidFill>
              </a:rPr>
              <a:t> - </a:t>
            </a:r>
            <a:r>
              <a:rPr lang="en-US" altLang="ko-KR" sz="800" dirty="0" err="1">
                <a:solidFill>
                  <a:schemeClr val="bg1"/>
                </a:solidFill>
              </a:rPr>
              <a:t>left.x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right.z</a:t>
            </a:r>
            <a:r>
              <a:rPr lang="en-US" altLang="ko-KR" sz="8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result.z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left.x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right.y</a:t>
            </a:r>
            <a:r>
              <a:rPr lang="en-US" altLang="ko-KR" sz="800" dirty="0">
                <a:solidFill>
                  <a:schemeClr val="bg1"/>
                </a:solidFill>
              </a:rPr>
              <a:t> - </a:t>
            </a:r>
            <a:r>
              <a:rPr lang="en-US" altLang="ko-KR" sz="800" dirty="0" err="1">
                <a:solidFill>
                  <a:schemeClr val="bg1"/>
                </a:solidFill>
              </a:rPr>
              <a:t>left.y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right.x</a:t>
            </a:r>
            <a:r>
              <a:rPr lang="en-US" altLang="ko-KR" sz="8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rgbClr val="FF33CC"/>
                </a:solidFill>
              </a:rPr>
              <a:t>return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result</a:t>
            </a:r>
            <a:r>
              <a:rPr lang="en-US" altLang="ko-KR" sz="8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}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3DA6E6-B461-539A-5FB8-4F4B7E8ADBF3}"/>
              </a:ext>
            </a:extLst>
          </p:cNvPr>
          <p:cNvSpPr/>
          <p:nvPr/>
        </p:nvSpPr>
        <p:spPr>
          <a:xfrm>
            <a:off x="5704514" y="1445292"/>
            <a:ext cx="2869035" cy="11442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</a:rPr>
              <a:t>내적</a:t>
            </a:r>
          </a:p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rgbClr val="FFCC00"/>
                </a:solidFill>
              </a:rPr>
              <a:t>XMF_DotProduct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left,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right) {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rgbClr val="FF33CC"/>
                </a:solidFill>
              </a:rPr>
              <a:t>return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</a:rPr>
              <a:t>left.x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right.x</a:t>
            </a:r>
            <a:r>
              <a:rPr lang="en-US" altLang="ko-KR" sz="800" dirty="0">
                <a:solidFill>
                  <a:schemeClr val="bg1"/>
                </a:solidFill>
              </a:rPr>
              <a:t> + </a:t>
            </a:r>
            <a:r>
              <a:rPr lang="en-US" altLang="ko-KR" sz="800" dirty="0" err="1">
                <a:solidFill>
                  <a:schemeClr val="bg1"/>
                </a:solidFill>
              </a:rPr>
              <a:t>left.y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right.y</a:t>
            </a:r>
            <a:r>
              <a:rPr lang="en-US" altLang="ko-KR" sz="800" dirty="0">
                <a:solidFill>
                  <a:schemeClr val="bg1"/>
                </a:solidFill>
              </a:rPr>
              <a:t> + </a:t>
            </a:r>
            <a:r>
              <a:rPr lang="en-US" altLang="ko-KR" sz="800" dirty="0" err="1">
                <a:solidFill>
                  <a:schemeClr val="bg1"/>
                </a:solidFill>
              </a:rPr>
              <a:t>left.z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right.z</a:t>
            </a:r>
            <a:r>
              <a:rPr lang="en-US" altLang="ko-KR" sz="8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}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22BB7C8-477E-F8FB-248A-4243104FC413}"/>
              </a:ext>
            </a:extLst>
          </p:cNvPr>
          <p:cNvCxnSpPr>
            <a:cxnSpLocks/>
          </p:cNvCxnSpPr>
          <p:nvPr/>
        </p:nvCxnSpPr>
        <p:spPr>
          <a:xfrm>
            <a:off x="1493240" y="2589583"/>
            <a:ext cx="4211274" cy="380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4141DD2-E23B-42E6-120E-F027F5F05A8A}"/>
              </a:ext>
            </a:extLst>
          </p:cNvPr>
          <p:cNvCxnSpPr>
            <a:cxnSpLocks/>
          </p:cNvCxnSpPr>
          <p:nvPr/>
        </p:nvCxnSpPr>
        <p:spPr>
          <a:xfrm flipV="1">
            <a:off x="2368343" y="4227169"/>
            <a:ext cx="3336171" cy="1825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873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개인 프로젝트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CED2C2E-DD64-4C0B-9799-5FEAE4155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299465"/>
              </p:ext>
            </p:extLst>
          </p:nvPr>
        </p:nvGraphicFramePr>
        <p:xfrm>
          <a:off x="6377796" y="1531711"/>
          <a:ext cx="5497900" cy="448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2023.09 ~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600" dirty="0"/>
                    </a:p>
                    <a:p>
                      <a:pPr algn="l" latinLnBrk="1"/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구현 내용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FAEC82-6984-4F69-79B6-48DB03EA4E3C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BFADC0-391D-08FA-9D39-281F165FF04D}"/>
              </a:ext>
            </a:extLst>
          </p:cNvPr>
          <p:cNvSpPr txBox="1"/>
          <p:nvPr/>
        </p:nvSpPr>
        <p:spPr>
          <a:xfrm>
            <a:off x="260231" y="1464627"/>
            <a:ext cx="5541031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내년 상반기 공채를 목표로 하게 되면서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남는 반년의 기간동안 이론 공부와 더불어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 프로젝트를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진행하려 합니다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클라이언트는 유니티를 사용한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MMORPG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제작할 예정입니다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장르는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2D Top-Down MMORPG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생각하고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유사게임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제노니아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아이모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IOCP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서버를 사용할 것이고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언어는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C++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C#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중 어떤 것을 선택할지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고민 중입니다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기술적 요소로는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심리스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MMO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서버를 계획 중이고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 관련 논문 조사 및 공부 중에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.)</a:t>
            </a: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03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기술 구현 내용</a:t>
            </a:r>
          </a:p>
        </p:txBody>
      </p:sp>
    </p:spTree>
    <p:extLst>
      <p:ext uri="{BB962C8B-B14F-4D97-AF65-F5344CB8AC3E}">
        <p14:creationId xmlns:p14="http://schemas.microsoft.com/office/powerpoint/2010/main" val="2523205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게임 서버 프로그래밍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CED2C2E-DD64-4C0B-9799-5FEAE4155521}"/>
              </a:ext>
            </a:extLst>
          </p:cNvPr>
          <p:cNvGraphicFramePr>
            <a:graphicFrameLocks noGrp="1"/>
          </p:cNvGraphicFramePr>
          <p:nvPr/>
        </p:nvGraphicFramePr>
        <p:xfrm>
          <a:off x="6377796" y="1531711"/>
          <a:ext cx="5497900" cy="4721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Simplest 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Lua Script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MS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구현 내용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Lua Script</a:t>
                      </a:r>
                      <a:r>
                        <a:rPr lang="ko-KR" altLang="en-US" sz="1400" dirty="0"/>
                        <a:t>를 통한 </a:t>
                      </a:r>
                      <a:r>
                        <a:rPr lang="en-US" altLang="ko-KR" sz="1400" dirty="0"/>
                        <a:t>NPC(</a:t>
                      </a:r>
                      <a:r>
                        <a:rPr lang="ko-KR" altLang="en-US" sz="1400" dirty="0"/>
                        <a:t>몬스터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행동 구현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DB (MS SQL) </a:t>
                      </a:r>
                      <a:r>
                        <a:rPr lang="ko-KR" altLang="en-US" sz="1400" dirty="0"/>
                        <a:t>연동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Stored Procedure </a:t>
                      </a:r>
                      <a:r>
                        <a:rPr lang="ko-KR" altLang="en-US" sz="1400" dirty="0"/>
                        <a:t>사용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채팅 기능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FAEC82-6984-4F69-79B6-48DB03EA4E3C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AE3FF82-E114-EA1F-22ED-D7D086E7362E}"/>
              </a:ext>
            </a:extLst>
          </p:cNvPr>
          <p:cNvSpPr txBox="1"/>
          <p:nvPr/>
        </p:nvSpPr>
        <p:spPr>
          <a:xfrm>
            <a:off x="1376629" y="3522951"/>
            <a:ext cx="346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코드 수정 중입니다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…)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755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기술 구현 내용</a:t>
            </a:r>
          </a:p>
        </p:txBody>
      </p:sp>
    </p:spTree>
    <p:extLst>
      <p:ext uri="{BB962C8B-B14F-4D97-AF65-F5344CB8AC3E}">
        <p14:creationId xmlns:p14="http://schemas.microsoft.com/office/powerpoint/2010/main" val="389958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네트워크 게임 프로그래밍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63CD169-04B0-5589-1135-FAFF0FCE6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287339"/>
              </p:ext>
            </p:extLst>
          </p:nvPr>
        </p:nvGraphicFramePr>
        <p:xfrm>
          <a:off x="6375456" y="1533691"/>
          <a:ext cx="5497900" cy="506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레이싱 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2022.11 ~ 2022.12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en-US" altLang="ko-KR" sz="1600" dirty="0"/>
                        <a:t>TCP/IP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프레임워크 제작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회전 계산 및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간 충돌검사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부스터 아이템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효과 구현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 주행 시간 측정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완주 여부 검사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https://github.com/kiption/Network_Game_Programming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https://youtu.be/GooATFiHUyA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7C55981-4402-C444-F20F-95CFAE616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98" y="1736998"/>
            <a:ext cx="5548879" cy="422076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63E2F65-DD2F-FA5D-A781-854DDBB458CB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023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서버 </a:t>
            </a:r>
            <a:r>
              <a:rPr lang="ko-KR" altLang="en-US" sz="3200" b="1" dirty="0" err="1"/>
              <a:t>플로우차트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0E53B8-02E1-8D57-8FD9-E5ABFCBFD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98" y="1421534"/>
            <a:ext cx="4290942" cy="53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DE6F53-7DF7-F380-A5F1-104A63AE6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729" y="1429570"/>
            <a:ext cx="4295025" cy="53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5B314-158D-403F-B262-13E4876015D9}"/>
              </a:ext>
            </a:extLst>
          </p:cNvPr>
          <p:cNvSpPr txBox="1"/>
          <p:nvPr/>
        </p:nvSpPr>
        <p:spPr>
          <a:xfrm>
            <a:off x="618460" y="942206"/>
            <a:ext cx="323208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Flow Chart_ Login Server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D293C-6A76-B580-9FDC-32BCF3019A79}"/>
              </a:ext>
            </a:extLst>
          </p:cNvPr>
          <p:cNvSpPr txBox="1"/>
          <p:nvPr/>
        </p:nvSpPr>
        <p:spPr>
          <a:xfrm>
            <a:off x="6772249" y="942206"/>
            <a:ext cx="3541082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Flow Chart_ Main Server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89762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05.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1A48CCA-CB54-0F6A-F1FA-392786F7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67" y="971338"/>
            <a:ext cx="3345975" cy="2635843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793235"/>
              </p:ext>
            </p:extLst>
          </p:nvPr>
        </p:nvGraphicFramePr>
        <p:xfrm>
          <a:off x="5541033" y="1276967"/>
          <a:ext cx="5497900" cy="2183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Skul</a:t>
                      </a:r>
                      <a:r>
                        <a:rPr lang="en-US" altLang="ko-KR" sz="1600" dirty="0"/>
                        <a:t>: The Hero Slayer </a:t>
                      </a:r>
                      <a:r>
                        <a:rPr lang="ko-KR" altLang="en-US" sz="1600" dirty="0"/>
                        <a:t>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2021.05 ~ 2021.06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 (</a:t>
                      </a:r>
                      <a:r>
                        <a:rPr lang="ko-KR" altLang="en-US" sz="1600" dirty="0"/>
                        <a:t>본인 역할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조작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및 스킬 구현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능력 교체 기능</a:t>
                      </a:r>
                      <a:r>
                        <a:rPr lang="en-US" altLang="ko-KR" sz="1600" dirty="0"/>
                        <a:t>, UI</a:t>
                      </a:r>
                      <a:r>
                        <a:rPr lang="ko-KR" altLang="en-US" sz="1600" dirty="0"/>
                        <a:t> 구현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지형 충돌처리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C, C++, Windows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AECD05D-513C-9B45-1940-CAAE284D0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75439"/>
              </p:ext>
            </p:extLst>
          </p:nvPr>
        </p:nvGraphicFramePr>
        <p:xfrm>
          <a:off x="5541033" y="4325375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프로젝트명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Omok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주요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오목 경기 수행 인공지능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2021.05 ~ 2021.06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C, </a:t>
                      </a:r>
                      <a:r>
                        <a:rPr lang="ko-KR" altLang="en-US" sz="1600" dirty="0" err="1"/>
                        <a:t>게임트리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80AFA3C0-C9D8-A0A3-2796-584725ECD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216" y="3994963"/>
            <a:ext cx="3219675" cy="268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43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05.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9C2D85A-385B-D2FF-60CB-AC00320ED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122954"/>
              </p:ext>
            </p:extLst>
          </p:nvPr>
        </p:nvGraphicFramePr>
        <p:xfrm>
          <a:off x="5541033" y="4321594"/>
          <a:ext cx="5497900" cy="2183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Galaxy Guardian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슈팅게임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2021.11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본인 역할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행성 객체 움직임 구현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충돌 처리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C++, OpenGL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800085C-F408-77C4-1966-04BCE48D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05" y="4055614"/>
            <a:ext cx="3584314" cy="26358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2543F6-F8DF-8DEA-0E9D-9ECBE4F50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067" y="995215"/>
            <a:ext cx="3355326" cy="2635848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F26F850-BBE4-A1C7-6253-4EBE89DA0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002835"/>
              </p:ext>
            </p:extLst>
          </p:nvPr>
        </p:nvGraphicFramePr>
        <p:xfrm>
          <a:off x="5541033" y="1281617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슈퍼 </a:t>
                      </a:r>
                      <a:r>
                        <a:rPr lang="ko-KR" altLang="en-US" sz="1600" dirty="0" err="1"/>
                        <a:t>마리오</a:t>
                      </a:r>
                      <a:r>
                        <a:rPr lang="ko-KR" altLang="en-US" sz="1600" dirty="0"/>
                        <a:t> 브라더스 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2021.10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Python, Pico-2D(SDL</a:t>
                      </a:r>
                      <a:r>
                        <a:rPr lang="ko-KR" altLang="en-US" sz="1600" dirty="0"/>
                        <a:t>기반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953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05.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/>
        </p:nvGraphicFramePr>
        <p:xfrm>
          <a:off x="5541033" y="4326358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 err="1"/>
                        <a:t>싱글플레이</a:t>
                      </a:r>
                      <a:r>
                        <a:rPr lang="en-US" altLang="ko-KR" sz="1600" dirty="0"/>
                        <a:t> TPS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C#, 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98894DD-11B1-429C-455D-02724B149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15" y="4236233"/>
            <a:ext cx="3986678" cy="224132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275B86C-8763-A4AC-F1CF-A67A6E500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40261"/>
              </p:ext>
            </p:extLst>
          </p:nvPr>
        </p:nvGraphicFramePr>
        <p:xfrm>
          <a:off x="5541033" y="1276967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프로젝트명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Semester File Cleaner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주요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파일 자동 삭제 및 압축 프로그램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2022.04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Python, </a:t>
                      </a:r>
                      <a:r>
                        <a:rPr lang="en-US" altLang="ko-KR" sz="1600" dirty="0" err="1"/>
                        <a:t>Tkinter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6287B22-CA0E-F532-137A-E01BF7F5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26" y="960283"/>
            <a:ext cx="4618856" cy="27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0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 o n t e n t s .</a:t>
            </a:r>
            <a:endParaRPr lang="ko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007B4-AE16-DA34-3948-B604E9A4C54C}"/>
              </a:ext>
            </a:extLst>
          </p:cNvPr>
          <p:cNvSpPr txBox="1"/>
          <p:nvPr/>
        </p:nvSpPr>
        <p:spPr>
          <a:xfrm>
            <a:off x="831519" y="1488649"/>
            <a:ext cx="6522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01.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02.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03.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04.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05.</a:t>
            </a:r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DB0C0-C7B1-A1CB-B9E0-EEF6DC521111}"/>
              </a:ext>
            </a:extLst>
          </p:cNvPr>
          <p:cNvSpPr txBox="1"/>
          <p:nvPr/>
        </p:nvSpPr>
        <p:spPr>
          <a:xfrm>
            <a:off x="1458380" y="1488649"/>
            <a:ext cx="72974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졸업작품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개인 프로젝트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게임 서버 프로그래밍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네트워크 게임 프로그래밍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기타 </a:t>
            </a:r>
            <a:r>
              <a:rPr lang="ko-KR" altLang="en-US" sz="2000" dirty="0" err="1"/>
              <a:t>작업물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55239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졸업작품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BBCF0B-216C-A324-7267-2F02B65CC1BD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32BD145-9F28-2DF9-9BC5-A2675884A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805303"/>
              </p:ext>
            </p:extLst>
          </p:nvPr>
        </p:nvGraphicFramePr>
        <p:xfrm>
          <a:off x="6374919" y="1239246"/>
          <a:ext cx="5497900" cy="5239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Revenger (</a:t>
                      </a:r>
                      <a:r>
                        <a:rPr lang="ko-KR" altLang="en-US" sz="1600" dirty="0" err="1"/>
                        <a:t>리벤저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37936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</a:t>
                      </a:r>
                      <a:r>
                        <a:rPr lang="en-US" altLang="ko-KR" sz="1600" dirty="0"/>
                        <a:t>FPS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2022.07 ~ 2023.07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3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클라이언트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서버 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1341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1295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공격 등 각종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컨텐츠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 처치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점령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로비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방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 진입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랜덤 매칭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이중화를 통한 고가용성 구현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https://github.com/kiption/XD</a:t>
                      </a:r>
                      <a:r>
                        <a:rPr lang="en-US" altLang="ko-KR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https://www.youtube.com/watch?v=ATHFmVmYl7c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학과 우수 </a:t>
                      </a:r>
                      <a:r>
                        <a:rPr lang="ko-KR" altLang="en-US" sz="1300" dirty="0" err="1"/>
                        <a:t>추천작으로</a:t>
                      </a:r>
                      <a:r>
                        <a:rPr lang="ko-KR" altLang="en-US" sz="1300" dirty="0"/>
                        <a:t> 선정되어 </a:t>
                      </a:r>
                      <a:r>
                        <a:rPr lang="en-US" altLang="ko-KR" sz="1300" dirty="0"/>
                        <a:t>2023</a:t>
                      </a:r>
                      <a:r>
                        <a:rPr lang="ko-KR" altLang="en-US" sz="1300" dirty="0"/>
                        <a:t>년</a:t>
                      </a:r>
                      <a:endParaRPr lang="en-US" altLang="ko-KR" sz="13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한국공학대전 디지털전시관에 전시하였음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79061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28B32E8-FE71-8D38-5978-3C18F5F8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4" y="1736997"/>
            <a:ext cx="5541033" cy="42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489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구현 내용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본인 역할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7350D5-4EC5-65A5-53CE-9A7BCD946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9" y="1328831"/>
            <a:ext cx="3418728" cy="12284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C04D10-BB90-261B-45EE-202D2111FC54}"/>
              </a:ext>
            </a:extLst>
          </p:cNvPr>
          <p:cNvSpPr txBox="1"/>
          <p:nvPr/>
        </p:nvSpPr>
        <p:spPr>
          <a:xfrm>
            <a:off x="168279" y="999852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로비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711879-E369-A7D9-BD71-9522A1991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71" y="2859979"/>
            <a:ext cx="3417032" cy="1666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1E51E-7CFC-1378-170A-FA560B5AFE4A}"/>
              </a:ext>
            </a:extLst>
          </p:cNvPr>
          <p:cNvSpPr txBox="1"/>
          <p:nvPr/>
        </p:nvSpPr>
        <p:spPr>
          <a:xfrm>
            <a:off x="99140" y="2565606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게임 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489E7B-39E4-1359-EC5F-82579F02C5C3}"/>
              </a:ext>
            </a:extLst>
          </p:cNvPr>
          <p:cNvSpPr txBox="1"/>
          <p:nvPr/>
        </p:nvSpPr>
        <p:spPr>
          <a:xfrm>
            <a:off x="3809300" y="1012884"/>
            <a:ext cx="2257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미션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65F2140-E587-2383-9411-98F4480E3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5443" y="2858270"/>
            <a:ext cx="2357742" cy="25106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22C39C-E883-96F0-98DC-43BAC2071FC4}"/>
              </a:ext>
            </a:extLst>
          </p:cNvPr>
          <p:cNvSpPr txBox="1"/>
          <p:nvPr/>
        </p:nvSpPr>
        <p:spPr>
          <a:xfrm>
            <a:off x="3761979" y="2560773"/>
            <a:ext cx="3219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공격 </a:t>
            </a:r>
            <a:r>
              <a:rPr lang="en-US" altLang="ko-KR" sz="1400" dirty="0"/>
              <a:t>&amp; </a:t>
            </a:r>
            <a:r>
              <a:rPr lang="ko-KR" altLang="en-US" sz="1400" dirty="0"/>
              <a:t>피격 검사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5364347-A61D-8FA5-360B-01FC38758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872" y="1328475"/>
            <a:ext cx="1143339" cy="120042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C5B5E2-5607-F95D-4021-893A1102D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5524" y="1328475"/>
            <a:ext cx="2561346" cy="11982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B7FF35E-5303-EAAF-DBA2-214D67ABFB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1771" y="2858271"/>
            <a:ext cx="3184228" cy="13184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43427F6-C4B9-7101-809D-9E7DACA31D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7574" y="5674940"/>
            <a:ext cx="1997608" cy="11044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66A6AE-CE3D-B4BB-3E73-81F882933BFE}"/>
              </a:ext>
            </a:extLst>
          </p:cNvPr>
          <p:cNvSpPr txBox="1"/>
          <p:nvPr/>
        </p:nvSpPr>
        <p:spPr>
          <a:xfrm>
            <a:off x="3791212" y="5362951"/>
            <a:ext cx="2257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채팅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0D08ADC-7115-D8AE-8EDC-9BF255E9C1A8}"/>
              </a:ext>
            </a:extLst>
          </p:cNvPr>
          <p:cNvCxnSpPr>
            <a:cxnSpLocks/>
          </p:cNvCxnSpPr>
          <p:nvPr/>
        </p:nvCxnSpPr>
        <p:spPr>
          <a:xfrm>
            <a:off x="3698835" y="1240955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9BBACE76-FFDB-3A01-C4A6-D0AD9936B4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6193" y="1269338"/>
            <a:ext cx="2356948" cy="3594762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1C9BCE1-6E5E-F2A2-221C-857399198E9C}"/>
              </a:ext>
            </a:extLst>
          </p:cNvPr>
          <p:cNvCxnSpPr>
            <a:cxnSpLocks/>
          </p:cNvCxnSpPr>
          <p:nvPr/>
        </p:nvCxnSpPr>
        <p:spPr>
          <a:xfrm>
            <a:off x="9464363" y="1231263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7CF23F17-8445-BB04-5FF4-23DB4E9318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6193" y="4903332"/>
            <a:ext cx="2356948" cy="185822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ECBE27D-10C6-C8D3-249E-897D76AFF717}"/>
              </a:ext>
            </a:extLst>
          </p:cNvPr>
          <p:cNvSpPr txBox="1"/>
          <p:nvPr/>
        </p:nvSpPr>
        <p:spPr>
          <a:xfrm>
            <a:off x="9561358" y="923486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서버 이중화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E9FB3DB-78BB-A7E0-7129-88A2FEB126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1770" y="4198997"/>
            <a:ext cx="3184228" cy="1150264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7E1F274-5849-CABB-F906-BAA247404D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2127" y="1319252"/>
            <a:ext cx="1745241" cy="121672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305875D-810D-44CD-E044-63629031FD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97652" y="5670727"/>
            <a:ext cx="1087204" cy="110445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5B2EE16-2B49-EC1B-B460-CB973B5CE068}"/>
              </a:ext>
            </a:extLst>
          </p:cNvPr>
          <p:cNvSpPr txBox="1"/>
          <p:nvPr/>
        </p:nvSpPr>
        <p:spPr>
          <a:xfrm>
            <a:off x="5930698" y="5375636"/>
            <a:ext cx="3489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</a:t>
            </a:r>
            <a:r>
              <a:rPr lang="en-US" altLang="ko-KR" sz="1200" dirty="0"/>
              <a:t>ETC </a:t>
            </a:r>
            <a:r>
              <a:rPr lang="en-US" altLang="ko-KR" sz="1100" dirty="0"/>
              <a:t>(</a:t>
            </a:r>
            <a:r>
              <a:rPr lang="ko-KR" altLang="en-US" sz="1100" dirty="0"/>
              <a:t>시간</a:t>
            </a:r>
            <a:r>
              <a:rPr lang="en-US" altLang="ko-KR" sz="1100" dirty="0"/>
              <a:t>, </a:t>
            </a:r>
            <a:r>
              <a:rPr lang="ko-KR" altLang="en-US" sz="1100" dirty="0"/>
              <a:t>회복</a:t>
            </a:r>
            <a:r>
              <a:rPr lang="en-US" altLang="ko-KR" sz="1100" dirty="0"/>
              <a:t>, </a:t>
            </a:r>
            <a:r>
              <a:rPr lang="ko-KR" altLang="en-US" sz="1100" dirty="0"/>
              <a:t>총알 및 </a:t>
            </a:r>
            <a:r>
              <a:rPr lang="en-US" altLang="ko-KR" sz="1100" dirty="0"/>
              <a:t>HP, </a:t>
            </a:r>
            <a:r>
              <a:rPr lang="ko-KR" altLang="en-US" sz="1100" dirty="0"/>
              <a:t>경고 등 서버연결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C6D05B4B-C0CD-4E93-C21E-3FA26357F3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29850" y="5659428"/>
            <a:ext cx="698366" cy="110445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666198C-728B-BFB8-F0AD-EAB73EE8F0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61380" y="5674195"/>
            <a:ext cx="1507039" cy="571030"/>
          </a:xfrm>
          <a:prstGeom prst="rect">
            <a:avLst/>
          </a:prstGeom>
        </p:spPr>
      </p:pic>
      <p:pic>
        <p:nvPicPr>
          <p:cNvPr id="1028" name="그림 1027">
            <a:extLst>
              <a:ext uri="{FF2B5EF4-FFF2-40B4-BE49-F238E27FC236}">
                <a16:creationId xmlns:a16="http://schemas.microsoft.com/office/drawing/2014/main" id="{3B219B3C-C908-96F4-F52D-9E0796DB61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63564" y="6278415"/>
            <a:ext cx="1507039" cy="485464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8B502262-6E63-2C88-683E-6E05E82801BF}"/>
              </a:ext>
            </a:extLst>
          </p:cNvPr>
          <p:cNvSpPr txBox="1"/>
          <p:nvPr/>
        </p:nvSpPr>
        <p:spPr>
          <a:xfrm>
            <a:off x="92686" y="4597904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멀티 플레이 </a:t>
            </a:r>
            <a:r>
              <a:rPr lang="en-US" altLang="ko-KR" sz="1400" dirty="0"/>
              <a:t>(</a:t>
            </a:r>
            <a:r>
              <a:rPr lang="ko-KR" altLang="en-US" sz="1400" dirty="0"/>
              <a:t>플레이어 동기화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1035" name="그림 1034">
            <a:extLst>
              <a:ext uri="{FF2B5EF4-FFF2-40B4-BE49-F238E27FC236}">
                <a16:creationId xmlns:a16="http://schemas.microsoft.com/office/drawing/2014/main" id="{24BF3FE9-130C-4E32-3A37-BFD85B7171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8280" y="4903332"/>
            <a:ext cx="1298693" cy="1889364"/>
          </a:xfrm>
          <a:prstGeom prst="rect">
            <a:avLst/>
          </a:prstGeom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8CFE37AE-C9AD-9BB4-7A33-FEAC7FD0FB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60733" y="4910209"/>
            <a:ext cx="2025852" cy="188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9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A56D7D-E796-628A-300E-A3DC9FBD8532}"/>
              </a:ext>
            </a:extLst>
          </p:cNvPr>
          <p:cNvSpPr/>
          <p:nvPr/>
        </p:nvSpPr>
        <p:spPr>
          <a:xfrm>
            <a:off x="258658" y="1948875"/>
            <a:ext cx="4079317" cy="407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8AA24-004A-C357-B5C6-577129EF6AD6}"/>
              </a:ext>
            </a:extLst>
          </p:cNvPr>
          <p:cNvSpPr txBox="1"/>
          <p:nvPr/>
        </p:nvSpPr>
        <p:spPr>
          <a:xfrm>
            <a:off x="4775467" y="954812"/>
            <a:ext cx="7292708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/>
              <a:t>▶ 서버 다운은 어떻게 알아내는가</a:t>
            </a:r>
            <a:r>
              <a:rPr lang="en-US" altLang="ko-KR" sz="1400" b="1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서버들은 </a:t>
            </a:r>
            <a:r>
              <a:rPr lang="ko-KR" altLang="en-US" sz="1400" b="1" dirty="0"/>
              <a:t>주기적</a:t>
            </a:r>
            <a:r>
              <a:rPr lang="ko-KR" altLang="en-US" sz="1400" dirty="0"/>
              <a:t>으로 </a:t>
            </a:r>
            <a:r>
              <a:rPr lang="en-US" altLang="ko-KR" sz="1400" b="1" dirty="0"/>
              <a:t>Heartbeat</a:t>
            </a:r>
            <a:r>
              <a:rPr lang="ko-KR" altLang="en-US" sz="1400" dirty="0"/>
              <a:t>를 패킷을 통해 주고 받으면서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서로 살아있는지 감시하도록 구현하였습니다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ex. </a:t>
            </a:r>
            <a:r>
              <a:rPr lang="ko-KR" altLang="en-US" sz="1400" dirty="0"/>
              <a:t>서버</a:t>
            </a:r>
            <a:r>
              <a:rPr lang="en-US" altLang="ko-KR" sz="1400" dirty="0"/>
              <a:t>A</a:t>
            </a:r>
            <a:r>
              <a:rPr lang="ko-KR" altLang="en-US" sz="1400" dirty="0"/>
              <a:t>와 서버</a:t>
            </a:r>
            <a:r>
              <a:rPr lang="en-US" altLang="ko-KR" sz="1400" dirty="0"/>
              <a:t>B</a:t>
            </a:r>
            <a:r>
              <a:rPr lang="ko-KR" altLang="en-US" sz="1400" dirty="0"/>
              <a:t>가 있을 때</a:t>
            </a:r>
            <a:r>
              <a:rPr lang="en-US" altLang="ko-KR" sz="1400" dirty="0"/>
              <a:t>, </a:t>
            </a:r>
            <a:r>
              <a:rPr lang="ko-KR" altLang="en-US" sz="1400" dirty="0"/>
              <a:t>서버</a:t>
            </a:r>
            <a:r>
              <a:rPr lang="en-US" altLang="ko-KR" sz="1400" dirty="0"/>
              <a:t>B</a:t>
            </a:r>
            <a:r>
              <a:rPr lang="ko-KR" altLang="en-US" sz="1400" dirty="0"/>
              <a:t>로 부터 </a:t>
            </a:r>
            <a:r>
              <a:rPr lang="en-US" altLang="ko-KR" sz="1400" dirty="0"/>
              <a:t>Heartbeat </a:t>
            </a:r>
            <a:r>
              <a:rPr lang="ko-KR" altLang="en-US" sz="1400" dirty="0"/>
              <a:t>패킷을 오랫동안 받지 못했다</a:t>
            </a:r>
            <a:r>
              <a:rPr lang="en-US" altLang="ko-KR" sz="1400" dirty="0"/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→ 서버</a:t>
            </a:r>
            <a:r>
              <a:rPr lang="en-US" altLang="ko-KR" sz="1400" dirty="0"/>
              <a:t>A</a:t>
            </a:r>
            <a:r>
              <a:rPr lang="ko-KR" altLang="en-US" sz="1400" dirty="0"/>
              <a:t>는 서버</a:t>
            </a:r>
            <a:r>
              <a:rPr lang="en-US" altLang="ko-KR" sz="1400" dirty="0"/>
              <a:t>B</a:t>
            </a:r>
            <a:r>
              <a:rPr lang="ko-KR" altLang="en-US" sz="1400" dirty="0"/>
              <a:t>가 다운되었다고 판단하고 후속 조치를 취합니다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6EFB7A-637A-F8DB-FC88-F7D81044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880" y="1948875"/>
            <a:ext cx="904875" cy="895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C0EFB8-3DDF-43C2-A5DB-0E2FDAA74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79" y="3792254"/>
            <a:ext cx="723900" cy="990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EAB4E0-E610-775C-1347-69DA5D95D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145" y="3783977"/>
            <a:ext cx="723900" cy="990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3BF4F2-1AFE-38CA-AD98-F85E4AF40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161" y="4924968"/>
            <a:ext cx="704850" cy="1057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1FA6F5-4FF0-316B-F4BE-2E93ED45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402" y="3744767"/>
            <a:ext cx="695325" cy="1047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3A7B24-30EC-AAB0-D968-398DBBCAB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487" y="3744767"/>
            <a:ext cx="695325" cy="1047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B69FAD-EC9D-C2DD-E527-14ABBC29B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246" y="4924968"/>
            <a:ext cx="704850" cy="105727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33F4B4A-5592-DBC3-0354-7FFE8D96E4AB}"/>
              </a:ext>
            </a:extLst>
          </p:cNvPr>
          <p:cNvCxnSpPr>
            <a:cxnSpLocks/>
          </p:cNvCxnSpPr>
          <p:nvPr/>
        </p:nvCxnSpPr>
        <p:spPr>
          <a:xfrm flipV="1">
            <a:off x="3042005" y="4719673"/>
            <a:ext cx="775256" cy="2357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C9ADEFE-6B49-263F-A289-E467FE2EE00F}"/>
              </a:ext>
            </a:extLst>
          </p:cNvPr>
          <p:cNvCxnSpPr>
            <a:cxnSpLocks/>
          </p:cNvCxnSpPr>
          <p:nvPr/>
        </p:nvCxnSpPr>
        <p:spPr>
          <a:xfrm flipV="1">
            <a:off x="646720" y="2835864"/>
            <a:ext cx="1236335" cy="861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F4E97F-0212-11E2-437B-A6979609EEEA}"/>
              </a:ext>
            </a:extLst>
          </p:cNvPr>
          <p:cNvCxnSpPr>
            <a:cxnSpLocks/>
          </p:cNvCxnSpPr>
          <p:nvPr/>
        </p:nvCxnSpPr>
        <p:spPr>
          <a:xfrm flipV="1">
            <a:off x="1785938" y="2844226"/>
            <a:ext cx="353246" cy="872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1B24FB3-D005-4E31-FB8E-DA75967C3370}"/>
              </a:ext>
            </a:extLst>
          </p:cNvPr>
          <p:cNvCxnSpPr>
            <a:cxnSpLocks/>
          </p:cNvCxnSpPr>
          <p:nvPr/>
        </p:nvCxnSpPr>
        <p:spPr>
          <a:xfrm flipH="1" flipV="1">
            <a:off x="2457450" y="2835864"/>
            <a:ext cx="404593" cy="8848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02382AB-4112-BE1B-BF6D-12E40B390099}"/>
              </a:ext>
            </a:extLst>
          </p:cNvPr>
          <p:cNvCxnSpPr>
            <a:cxnSpLocks/>
          </p:cNvCxnSpPr>
          <p:nvPr/>
        </p:nvCxnSpPr>
        <p:spPr>
          <a:xfrm flipH="1" flipV="1">
            <a:off x="2713579" y="2785789"/>
            <a:ext cx="1194189" cy="9312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51E6475-7D08-E32F-2A20-005FD13200ED}"/>
              </a:ext>
            </a:extLst>
          </p:cNvPr>
          <p:cNvCxnSpPr>
            <a:cxnSpLocks/>
          </p:cNvCxnSpPr>
          <p:nvPr/>
        </p:nvCxnSpPr>
        <p:spPr>
          <a:xfrm>
            <a:off x="878050" y="4260741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B4AD6E1-1E1F-8BE7-0616-67E6C5B84669}"/>
              </a:ext>
            </a:extLst>
          </p:cNvPr>
          <p:cNvSpPr txBox="1"/>
          <p:nvPr/>
        </p:nvSpPr>
        <p:spPr>
          <a:xfrm>
            <a:off x="804208" y="4014520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4CF5EE-EC6A-CC63-ED1D-8CDEEC3179BE}"/>
              </a:ext>
            </a:extLst>
          </p:cNvPr>
          <p:cNvCxnSpPr>
            <a:cxnSpLocks/>
          </p:cNvCxnSpPr>
          <p:nvPr/>
        </p:nvCxnSpPr>
        <p:spPr>
          <a:xfrm>
            <a:off x="3108805" y="4232136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1CBEE1-88A0-9F30-3F2C-53FE9515F368}"/>
              </a:ext>
            </a:extLst>
          </p:cNvPr>
          <p:cNvSpPr txBox="1"/>
          <p:nvPr/>
        </p:nvSpPr>
        <p:spPr>
          <a:xfrm>
            <a:off x="3034963" y="3985915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9F476E9-95CA-7E0F-B56B-72B5A3E56746}"/>
              </a:ext>
            </a:extLst>
          </p:cNvPr>
          <p:cNvCxnSpPr>
            <a:cxnSpLocks/>
          </p:cNvCxnSpPr>
          <p:nvPr/>
        </p:nvCxnSpPr>
        <p:spPr>
          <a:xfrm>
            <a:off x="3127283" y="5418642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625309B-DFFD-86AE-FAFC-B0683A117F90}"/>
              </a:ext>
            </a:extLst>
          </p:cNvPr>
          <p:cNvSpPr txBox="1"/>
          <p:nvPr/>
        </p:nvSpPr>
        <p:spPr>
          <a:xfrm>
            <a:off x="3053441" y="5172421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4BE5993-401D-22AC-5C6A-1021EB38ADB8}"/>
              </a:ext>
            </a:extLst>
          </p:cNvPr>
          <p:cNvCxnSpPr>
            <a:cxnSpLocks/>
          </p:cNvCxnSpPr>
          <p:nvPr/>
        </p:nvCxnSpPr>
        <p:spPr>
          <a:xfrm flipH="1" flipV="1">
            <a:off x="3053441" y="4734918"/>
            <a:ext cx="773228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CB4751-3C91-292E-9A75-503E1F430574}"/>
              </a:ext>
            </a:extLst>
          </p:cNvPr>
          <p:cNvCxnSpPr>
            <a:cxnSpLocks/>
          </p:cNvCxnSpPr>
          <p:nvPr/>
        </p:nvCxnSpPr>
        <p:spPr>
          <a:xfrm flipV="1">
            <a:off x="2887090" y="4734918"/>
            <a:ext cx="0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7ACD1C3-68A7-33CD-1FAC-AA71F1332FDE}"/>
              </a:ext>
            </a:extLst>
          </p:cNvPr>
          <p:cNvCxnSpPr>
            <a:cxnSpLocks/>
          </p:cNvCxnSpPr>
          <p:nvPr/>
        </p:nvCxnSpPr>
        <p:spPr>
          <a:xfrm flipV="1">
            <a:off x="3963330" y="4734918"/>
            <a:ext cx="0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4775467" y="2739407"/>
            <a:ext cx="7292708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가동 중인 다른 서버는 다운된 서버와 연결을 끊고</a:t>
            </a:r>
            <a:r>
              <a:rPr lang="en-US" altLang="ko-KR" sz="1400" dirty="0"/>
              <a:t>, </a:t>
            </a:r>
            <a:r>
              <a:rPr lang="ko-KR" altLang="en-US" sz="1400" dirty="0"/>
              <a:t>서버를 재실행합니다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</a:t>
            </a:r>
            <a:r>
              <a:rPr lang="en-US" altLang="ko-KR" sz="1200" dirty="0"/>
              <a:t>(</a:t>
            </a:r>
            <a:r>
              <a:rPr lang="ko-KR" altLang="en-US" sz="1200" dirty="0"/>
              <a:t>이때 저는 </a:t>
            </a:r>
            <a:r>
              <a:rPr lang="en-US" altLang="ko-KR" sz="1200" dirty="0" err="1"/>
              <a:t>ShellExecute</a:t>
            </a:r>
            <a:r>
              <a:rPr lang="ko-KR" altLang="en-US" sz="1200" dirty="0"/>
              <a:t>를 사용하여 서버 </a:t>
            </a:r>
            <a:r>
              <a:rPr lang="en-US" altLang="ko-KR" sz="1200" dirty="0"/>
              <a:t>exe</a:t>
            </a:r>
            <a:r>
              <a:rPr lang="ko-KR" altLang="en-US" sz="1200" dirty="0"/>
              <a:t>파일을 실행하는 방법을 사용하였습니다</a:t>
            </a:r>
            <a:r>
              <a:rPr lang="en-US" altLang="ko-KR" sz="1200" dirty="0"/>
              <a:t>.)</a:t>
            </a:r>
            <a:endParaRPr lang="en-US" altLang="ko-KR" sz="1400" dirty="0"/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25E9FD8-F599-8A99-7EE7-4C2528DA9655}"/>
              </a:ext>
            </a:extLst>
          </p:cNvPr>
          <p:cNvSpPr/>
          <p:nvPr/>
        </p:nvSpPr>
        <p:spPr>
          <a:xfrm>
            <a:off x="5057775" y="3877672"/>
            <a:ext cx="6937923" cy="26860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F33CC"/>
                </a:solidFill>
              </a:rPr>
              <a:t>case</a:t>
            </a:r>
            <a:r>
              <a:rPr lang="en-US" altLang="ko-KR" sz="1000" dirty="0"/>
              <a:t> </a:t>
            </a:r>
            <a:r>
              <a:rPr lang="en-US" altLang="ko-KR" sz="1000" dirty="0">
                <a:solidFill>
                  <a:srgbClr val="FFFF66"/>
                </a:solidFill>
              </a:rPr>
              <a:t>SESSION_EXTENDED_SERVER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if (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s_state</a:t>
            </a:r>
            <a:r>
              <a:rPr lang="en-US" altLang="ko-KR" sz="1000" dirty="0"/>
              <a:t> == </a:t>
            </a:r>
            <a:r>
              <a:rPr lang="en-US" altLang="ko-KR" sz="1000" dirty="0">
                <a:solidFill>
                  <a:srgbClr val="FFFF66"/>
                </a:solidFill>
              </a:rPr>
              <a:t>ST_FREE</a:t>
            </a:r>
            <a:r>
              <a:rPr lang="en-US" altLang="ko-KR" sz="1000" dirty="0"/>
              <a:t>) {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unlock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>
                <a:solidFill>
                  <a:srgbClr val="FF33CC"/>
                </a:solidFill>
              </a:rPr>
              <a:t>return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>
                <a:solidFill>
                  <a:srgbClr val="FFCC00"/>
                </a:solidFill>
              </a:rPr>
              <a:t>    </a:t>
            </a:r>
            <a:r>
              <a:rPr lang="en-US" altLang="ko-KR" sz="1000" dirty="0" err="1">
                <a:solidFill>
                  <a:srgbClr val="FFCC00"/>
                </a:solidFill>
              </a:rPr>
              <a:t>closesocket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target_id</a:t>
            </a:r>
            <a:r>
              <a:rPr lang="en-US" altLang="ko-KR" sz="1000" dirty="0"/>
              <a:t>].socket);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s_state</a:t>
            </a:r>
            <a:r>
              <a:rPr lang="en-US" altLang="ko-KR" sz="1000" dirty="0"/>
              <a:t> = </a:t>
            </a:r>
            <a:r>
              <a:rPr lang="en-US" altLang="ko-KR" sz="1000" dirty="0">
                <a:solidFill>
                  <a:srgbClr val="FFFF66"/>
                </a:solidFill>
              </a:rPr>
              <a:t>ST_FREE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unlock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"Server["</a:t>
            </a:r>
            <a:r>
              <a:rPr lang="en-US" altLang="ko-KR" sz="1000" dirty="0"/>
              <a:t> &lt;&lt;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].id &lt;&lt;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"]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의 다운이 감지되었습니다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."</a:t>
            </a:r>
            <a:r>
              <a:rPr lang="en-US" altLang="ko-KR" sz="1000" dirty="0"/>
              <a:t>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    //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서버 재실행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    </a:t>
            </a:r>
            <a:r>
              <a:rPr lang="en-US" altLang="ko-KR" sz="1000" dirty="0" err="1">
                <a:solidFill>
                  <a:schemeClr val="accent1"/>
                </a:solidFill>
              </a:rPr>
              <a:t>wchar_t</a:t>
            </a:r>
            <a:r>
              <a:rPr lang="en-US" altLang="ko-KR" sz="1000" dirty="0"/>
              <a:t> 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[</a:t>
            </a:r>
            <a:r>
              <a:rPr lang="en-US" altLang="ko-KR" sz="1000" dirty="0">
                <a:solidFill>
                  <a:srgbClr val="FFFF66"/>
                </a:solidFill>
              </a:rPr>
              <a:t>10</a:t>
            </a:r>
            <a:r>
              <a:rPr lang="en-US" altLang="ko-KR" sz="1000" dirty="0"/>
              <a:t>];</a:t>
            </a:r>
          </a:p>
          <a:p>
            <a:r>
              <a:rPr lang="en-US" altLang="ko-KR" sz="1000" dirty="0">
                <a:solidFill>
                  <a:srgbClr val="FFCC00"/>
                </a:solidFill>
              </a:rPr>
              <a:t>    </a:t>
            </a:r>
            <a:r>
              <a:rPr lang="en-US" altLang="ko-KR" sz="1000" dirty="0" err="1">
                <a:solidFill>
                  <a:srgbClr val="FFCC00"/>
                </a:solidFill>
              </a:rPr>
              <a:t>wsprintfW</a:t>
            </a:r>
            <a:r>
              <a:rPr lang="en-US" altLang="ko-KR" sz="1000" dirty="0"/>
              <a:t>(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L"%d</a:t>
            </a:r>
            <a:r>
              <a:rPr lang="en-US" altLang="ko-KR" sz="1000" dirty="0"/>
              <a:t>", </a:t>
            </a:r>
            <a:r>
              <a:rPr lang="en-US" altLang="ko-KR" sz="1000" dirty="0">
                <a:solidFill>
                  <a:srgbClr val="FFFF66"/>
                </a:solidFill>
              </a:rPr>
              <a:t>10</a:t>
            </a:r>
            <a:r>
              <a:rPr lang="en-US" altLang="ko-KR" sz="1000" dirty="0"/>
              <a:t> + 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);   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십의자리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: Standby 1, Active 2,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일의자리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서버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ID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CC66FF"/>
                </a:solidFill>
              </a:rPr>
              <a:t>    </a:t>
            </a:r>
            <a:r>
              <a:rPr lang="en-US" altLang="ko-KR" sz="1000" dirty="0" err="1">
                <a:solidFill>
                  <a:srgbClr val="CC66FF"/>
                </a:solidFill>
              </a:rPr>
              <a:t>ShellExecute</a:t>
            </a:r>
            <a:r>
              <a:rPr lang="en-US" altLang="ko-KR" sz="1000" dirty="0"/>
              <a:t>(</a:t>
            </a:r>
            <a:r>
              <a:rPr lang="en-US" altLang="ko-KR" sz="1000" dirty="0">
                <a:solidFill>
                  <a:srgbClr val="CC66FF"/>
                </a:solidFill>
              </a:rPr>
              <a:t>NULL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L"open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L"Server.exe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,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L"."</a:t>
            </a:r>
            <a:r>
              <a:rPr lang="en-US" altLang="ko-KR" sz="1000" dirty="0"/>
              <a:t>, </a:t>
            </a:r>
            <a:r>
              <a:rPr lang="en-US" altLang="ko-KR" sz="1000" dirty="0">
                <a:solidFill>
                  <a:srgbClr val="CC66FF"/>
                </a:solidFill>
              </a:rPr>
              <a:t>SW_SHOW</a:t>
            </a:r>
            <a:r>
              <a:rPr lang="en-US" altLang="ko-KR" sz="1000" dirty="0"/>
              <a:t>);</a:t>
            </a:r>
            <a:endParaRPr lang="ko-KR" altLang="en-US" sz="1000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C5B7CEB2-18E5-EB97-08E7-E5E74D48A747}"/>
              </a:ext>
            </a:extLst>
          </p:cNvPr>
          <p:cNvSpPr txBox="1"/>
          <p:nvPr/>
        </p:nvSpPr>
        <p:spPr>
          <a:xfrm>
            <a:off x="391453" y="3555001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E863CF4-A805-6F56-0DBE-0908A814105A}"/>
              </a:ext>
            </a:extLst>
          </p:cNvPr>
          <p:cNvSpPr txBox="1"/>
          <p:nvPr/>
        </p:nvSpPr>
        <p:spPr>
          <a:xfrm>
            <a:off x="2587439" y="3555001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767AA7FC-34C3-EB7F-A237-9D43C8014912}"/>
              </a:ext>
            </a:extLst>
          </p:cNvPr>
          <p:cNvSpPr txBox="1"/>
          <p:nvPr/>
        </p:nvSpPr>
        <p:spPr>
          <a:xfrm>
            <a:off x="2605583" y="4771079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6B9CA114-0C25-E5BC-2685-0C5DB63B9184}"/>
              </a:ext>
            </a:extLst>
          </p:cNvPr>
          <p:cNvSpPr txBox="1"/>
          <p:nvPr/>
        </p:nvSpPr>
        <p:spPr>
          <a:xfrm>
            <a:off x="1728998" y="3555000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138812BE-EAFA-A23C-6307-628A4F28FF20}"/>
              </a:ext>
            </a:extLst>
          </p:cNvPr>
          <p:cNvSpPr txBox="1"/>
          <p:nvPr/>
        </p:nvSpPr>
        <p:spPr>
          <a:xfrm>
            <a:off x="3947325" y="3555000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D9BBC886-68CA-BAE8-F47C-2B81B9F26D7D}"/>
              </a:ext>
            </a:extLst>
          </p:cNvPr>
          <p:cNvSpPr txBox="1"/>
          <p:nvPr/>
        </p:nvSpPr>
        <p:spPr>
          <a:xfrm>
            <a:off x="3947326" y="4772383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6092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그러고나서 되살아난 서버로 비동기 </a:t>
            </a:r>
            <a:r>
              <a:rPr lang="en-US" altLang="ko-KR" sz="1400" dirty="0"/>
              <a:t>Connect</a:t>
            </a:r>
            <a:r>
              <a:rPr lang="ko-KR" altLang="en-US" sz="1400" dirty="0"/>
              <a:t>를 요청합니다</a:t>
            </a:r>
            <a:r>
              <a:rPr lang="en-US" altLang="ko-KR" sz="1400" dirty="0"/>
              <a:t>.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25E9FD8-F599-8A99-7EE7-4C2528DA9655}"/>
              </a:ext>
            </a:extLst>
          </p:cNvPr>
          <p:cNvSpPr/>
          <p:nvPr/>
        </p:nvSpPr>
        <p:spPr>
          <a:xfrm>
            <a:off x="466545" y="1626707"/>
            <a:ext cx="8696505" cy="5184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rgbClr val="00B050"/>
                </a:solidFill>
              </a:rPr>
              <a:t>SOCKET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CC66FF"/>
                </a:solidFill>
              </a:rPr>
              <a:t>WSASocket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NULL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WSA_FLAG_OVERLAPPED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WSAID_CONNECTEX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DWORD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bytes</a:t>
            </a:r>
            <a:r>
              <a:rPr lang="en-US" altLang="ko-KR" sz="950" dirty="0">
                <a:solidFill>
                  <a:schemeClr val="bg1"/>
                </a:solidFill>
              </a:rPr>
              <a:t> = 0;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LPFN_CONNECTEX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::</a:t>
            </a:r>
            <a:r>
              <a:rPr lang="en-US" altLang="ko-KR" sz="950" dirty="0" err="1">
                <a:solidFill>
                  <a:srgbClr val="FFCC00"/>
                </a:solidFill>
              </a:rPr>
              <a:t>WSAIoctl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SIO_GET_EXTENSION_FUNCTION_POINTER</a:t>
            </a:r>
            <a:r>
              <a:rPr lang="en-US" altLang="ko-KR" sz="950" dirty="0">
                <a:solidFill>
                  <a:schemeClr val="bg1"/>
                </a:solidFill>
              </a:rPr>
              <a:t>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),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), &amp;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bytes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closesocket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SOCKADDR_IN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rgbClr val="CC66FF"/>
                </a:solidFill>
              </a:rPr>
              <a:t>ZeroMemory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CC66FF"/>
                </a:solidFill>
              </a:rPr>
              <a:t>WSASocket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NULL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WSA_FLAG_OVERLAPPED</a:t>
            </a:r>
            <a:r>
              <a:rPr lang="en-US" altLang="ko-KR" sz="950" dirty="0">
                <a:solidFill>
                  <a:schemeClr val="bg1"/>
                </a:solidFill>
              </a:rPr>
              <a:t>); 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실제 연결할 소켓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= ::</a:t>
            </a:r>
            <a:r>
              <a:rPr lang="en-US" altLang="ko-KR" sz="950" dirty="0">
                <a:solidFill>
                  <a:srgbClr val="FFCC00"/>
                </a:solidFill>
              </a:rPr>
              <a:t>bind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>
                <a:solidFill>
                  <a:srgbClr val="00B050"/>
                </a:solidFill>
              </a:rPr>
              <a:t>LPSOCKADDR</a:t>
            </a:r>
            <a:r>
              <a:rPr lang="en-US" altLang="ko-KR" sz="950" dirty="0">
                <a:solidFill>
                  <a:schemeClr val="bg1"/>
                </a:solidFill>
              </a:rPr>
              <a:t>&gt;(&amp;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!= 0) {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"Bind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>
                <a:solidFill>
                  <a:srgbClr val="FFCC00"/>
                </a:solidFill>
              </a:rPr>
              <a:t>exit</a:t>
            </a:r>
            <a:r>
              <a:rPr lang="en-US" altLang="ko-KR" sz="950" dirty="0">
                <a:solidFill>
                  <a:schemeClr val="bg1"/>
                </a:solidFill>
              </a:rPr>
              <a:t>(-1);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OVER_EX</a:t>
            </a:r>
            <a:r>
              <a:rPr lang="en-US" altLang="ko-KR" sz="950" dirty="0">
                <a:solidFill>
                  <a:schemeClr val="bg1"/>
                </a:solidFill>
              </a:rPr>
              <a:t>*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con_over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00B050"/>
                </a:solidFill>
              </a:rPr>
              <a:t>OVER_EX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con_ove</a:t>
            </a:r>
            <a:r>
              <a:rPr lang="en-US" altLang="ko-KR" sz="950" dirty="0" err="1">
                <a:solidFill>
                  <a:schemeClr val="bg1"/>
                </a:solidFill>
              </a:rPr>
              <a:t>r</a:t>
            </a:r>
            <a:r>
              <a:rPr lang="en-US" altLang="ko-KR" sz="950" dirty="0">
                <a:solidFill>
                  <a:schemeClr val="bg1"/>
                </a:solidFill>
              </a:rPr>
              <a:t>-&gt;</a:t>
            </a:r>
            <a:r>
              <a:rPr lang="en-US" altLang="ko-KR" sz="950" dirty="0" err="1">
                <a:solidFill>
                  <a:schemeClr val="bg1"/>
                </a:solidFill>
              </a:rPr>
              <a:t>process_type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FFFF66"/>
                </a:solidFill>
              </a:rPr>
              <a:t>OP_CONNECT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int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</a:t>
            </a:r>
            <a:r>
              <a:rPr lang="en-US" altLang="ko-KR" sz="950" dirty="0">
                <a:solidFill>
                  <a:schemeClr val="bg1"/>
                </a:solidFill>
              </a:rPr>
              <a:t> = CP_KEY_LOGIC2EXLOGIC + MAX_LOGIC_SERVER - 1;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HANDLE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hret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CreateIoCompletionPort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>
                <a:solidFill>
                  <a:srgbClr val="00B050"/>
                </a:solidFill>
              </a:rPr>
              <a:t>HANDLE</a:t>
            </a:r>
            <a:r>
              <a:rPr lang="en-US" altLang="ko-KR" sz="950" dirty="0">
                <a:solidFill>
                  <a:schemeClr val="bg1"/>
                </a:solidFill>
              </a:rPr>
              <a:t>&gt;(</a:t>
            </a:r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bg1"/>
                </a:solidFill>
              </a:rPr>
              <a:t>h_iocp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</a:t>
            </a:r>
            <a:r>
              <a:rPr lang="en-US" altLang="ko-KR" sz="950" dirty="0">
                <a:solidFill>
                  <a:schemeClr val="bg1"/>
                </a:solidFill>
              </a:rPr>
              <a:t>, 0);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(NULL 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hret</a:t>
            </a:r>
            <a:r>
              <a:rPr lang="en-US" altLang="ko-KR" sz="950" dirty="0">
                <a:solidFill>
                  <a:schemeClr val="bg1"/>
                </a:solidFill>
              </a:rPr>
              <a:t>) {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950" dirty="0" err="1">
                <a:solidFill>
                  <a:schemeClr val="accent2">
                    <a:lumMod val="75000"/>
                  </a:schemeClr>
                </a:solidFill>
              </a:rPr>
              <a:t>CreateIoCompletoinPort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>
                <a:solidFill>
                  <a:srgbClr val="FFCC00"/>
                </a:solidFill>
              </a:rPr>
              <a:t>exit</a:t>
            </a:r>
            <a:r>
              <a:rPr lang="en-US" altLang="ko-KR" sz="950" dirty="0">
                <a:solidFill>
                  <a:schemeClr val="bg1"/>
                </a:solidFill>
              </a:rPr>
              <a:t>(-1);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target_portnum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</a:t>
            </a:r>
            <a:r>
              <a:rPr lang="en-US" altLang="ko-KR" sz="950" dirty="0">
                <a:solidFill>
                  <a:schemeClr val="bg1"/>
                </a:solidFill>
              </a:rPr>
              <a:t> - CP_KEY_LOGIC2EXLOGIC + HA_PORTNUM_S0;</a:t>
            </a:r>
          </a:p>
          <a:p>
            <a:r>
              <a:rPr lang="en-US" altLang="ko-KR" sz="950" dirty="0" err="1">
                <a:solidFill>
                  <a:srgbClr val="CC66FF"/>
                </a:solidFill>
              </a:rPr>
              <a:t>ZeroMemory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.sin_port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htons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target_portnum</a:t>
            </a:r>
            <a:r>
              <a:rPr lang="en-US" altLang="ko-KR" sz="950" dirty="0">
                <a:solidFill>
                  <a:schemeClr val="bg1"/>
                </a:solidFill>
              </a:rPr>
              <a:t>); 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inet_pton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IPADDR_LOOPBACK,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.sin_addr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BOOL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bret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 err="1">
                <a:solidFill>
                  <a:srgbClr val="00B050"/>
                </a:solidFill>
              </a:rPr>
              <a:t>sockaddr</a:t>
            </a:r>
            <a:r>
              <a:rPr lang="en-US" altLang="ko-KR" sz="950" dirty="0">
                <a:solidFill>
                  <a:schemeClr val="bg1"/>
                </a:solidFill>
              </a:rPr>
              <a:t>*&gt;(&amp;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SOCKADDR_IN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con_over</a:t>
            </a:r>
            <a:r>
              <a:rPr lang="en-US" altLang="ko-KR" sz="950" dirty="0">
                <a:solidFill>
                  <a:schemeClr val="bg1"/>
                </a:solidFill>
              </a:rPr>
              <a:t>-&gt;overlapped);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rgbClr val="CC66FF"/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bret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int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 err="1">
                <a:solidFill>
                  <a:srgbClr val="FFCC00"/>
                </a:solidFill>
              </a:rPr>
              <a:t>GetLastError</a:t>
            </a:r>
            <a:r>
              <a:rPr lang="en-US" altLang="ko-KR" sz="950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rgbClr val="CC66FF"/>
                </a:solidFill>
              </a:rPr>
              <a:t>ERROR_IO_PENDING </a:t>
            </a:r>
            <a:r>
              <a:rPr lang="en-US" altLang="ko-KR" sz="950" dirty="0">
                <a:solidFill>
                  <a:schemeClr val="bg1"/>
                </a:solidFill>
              </a:rPr>
              <a:t>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"Server Connect </a:t>
            </a:r>
            <a:r>
              <a:rPr lang="ko-KR" altLang="en-US" sz="950" dirty="0">
                <a:solidFill>
                  <a:schemeClr val="accent2">
                    <a:lumMod val="75000"/>
                  </a:schemeClr>
                </a:solidFill>
              </a:rPr>
              <a:t>재시도 중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...\n"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else</a:t>
            </a:r>
            <a:r>
              <a:rPr lang="en-US" altLang="ko-KR" sz="950" dirty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950" dirty="0" err="1">
                <a:solidFill>
                  <a:schemeClr val="accent2">
                    <a:lumMod val="75000"/>
                  </a:schemeClr>
                </a:solidFill>
              </a:rPr>
              <a:t>ConnectEX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  <a:endParaRPr lang="ko-KR" altLang="en-US" sz="9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1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554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이후의 복구</a:t>
            </a:r>
            <a:r>
              <a:rPr lang="en-US" altLang="ko-KR" sz="1400" dirty="0"/>
              <a:t> </a:t>
            </a:r>
            <a:r>
              <a:rPr lang="ko-KR" altLang="en-US" sz="1400" dirty="0"/>
              <a:t>방법은 다운된 서버가 </a:t>
            </a:r>
            <a:r>
              <a:rPr lang="en-US" altLang="ko-KR" sz="1400" b="1" dirty="0"/>
              <a:t>‘Standby</a:t>
            </a:r>
            <a:r>
              <a:rPr lang="ko-KR" altLang="en-US" sz="1400" b="1" dirty="0"/>
              <a:t>였는지 </a:t>
            </a:r>
            <a:r>
              <a:rPr lang="en-US" altLang="ko-KR" sz="1400" b="1" dirty="0"/>
              <a:t>Active</a:t>
            </a:r>
            <a:r>
              <a:rPr lang="ko-KR" altLang="en-US" sz="1400" b="1" dirty="0"/>
              <a:t>였는지</a:t>
            </a:r>
            <a:r>
              <a:rPr lang="en-US" altLang="ko-KR" sz="1400" b="1" dirty="0"/>
              <a:t>’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로직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또는 로비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서버였는지 </a:t>
            </a:r>
            <a:r>
              <a:rPr lang="en-US" altLang="ko-KR" sz="1400" b="1" dirty="0"/>
              <a:t>NPC</a:t>
            </a:r>
            <a:r>
              <a:rPr lang="ko-KR" altLang="en-US" sz="1400" b="1" dirty="0"/>
              <a:t>서버였는지</a:t>
            </a:r>
            <a:r>
              <a:rPr lang="en-US" altLang="ko-KR" sz="1400" b="1" dirty="0"/>
              <a:t>’</a:t>
            </a:r>
            <a:r>
              <a:rPr lang="ko-KR" altLang="en-US" sz="1400" dirty="0"/>
              <a:t>에 따라 달라집니다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</a:t>
            </a:r>
            <a:r>
              <a:rPr lang="en-US" altLang="ko-KR" sz="1400" dirty="0"/>
              <a:t>1)</a:t>
            </a:r>
            <a:r>
              <a:rPr lang="ko-KR" altLang="en-US" sz="1400" dirty="0"/>
              <a:t> 다운된 서버가 로직 또는 로비 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  ①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상태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</a:t>
            </a:r>
            <a:r>
              <a:rPr lang="ko-KR" altLang="en-US" sz="1400" dirty="0"/>
              <a:t>서버가 되살아나고 연결도 잘 되었다면</a:t>
            </a:r>
            <a:r>
              <a:rPr lang="en-US" altLang="ko-KR" sz="1400" dirty="0"/>
              <a:t>, </a:t>
            </a:r>
            <a:r>
              <a:rPr lang="ko-KR" altLang="en-US" sz="1400" dirty="0"/>
              <a:t>더 이상의 작업은 없습니다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② </a:t>
            </a:r>
            <a:r>
              <a:rPr lang="en-US" altLang="ko-KR" sz="1400" dirty="0"/>
              <a:t>Active </a:t>
            </a:r>
            <a:r>
              <a:rPr lang="ko-KR" altLang="en-US" sz="1400" dirty="0"/>
              <a:t>상태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Failover</a:t>
            </a:r>
            <a:r>
              <a:rPr lang="ko-KR" altLang="en-US" sz="1400" dirty="0"/>
              <a:t>가 이루어집니다</a:t>
            </a:r>
            <a:r>
              <a:rPr lang="en-US" altLang="ko-KR" sz="1400" dirty="0"/>
              <a:t>. </a:t>
            </a:r>
            <a:r>
              <a:rPr lang="ko-KR" altLang="en-US" sz="1400" dirty="0"/>
              <a:t>가동중인 다른 대기서버가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Active </a:t>
            </a:r>
            <a:r>
              <a:rPr lang="ko-KR" altLang="en-US" sz="1400" dirty="0"/>
              <a:t>상태로 승격되어 서비스를 이어받아 하게 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</a:t>
            </a:r>
            <a:r>
              <a:rPr lang="ko-KR" altLang="en-US" sz="1400" dirty="0"/>
              <a:t>이때 새로 </a:t>
            </a:r>
            <a:r>
              <a:rPr lang="en-US" altLang="ko-KR" sz="1400" dirty="0"/>
              <a:t>Active</a:t>
            </a:r>
            <a:r>
              <a:rPr lang="ko-KR" altLang="en-US" sz="1400" dirty="0"/>
              <a:t>가 된 서버는 접속 중인 모든 클라이언트에게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Failover</a:t>
            </a:r>
            <a:r>
              <a:rPr lang="ko-KR" altLang="en-US" sz="1400" dirty="0"/>
              <a:t>가 이루어졌음을 알리는 패킷을 보내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</a:t>
            </a:r>
            <a:r>
              <a:rPr lang="ko-KR" altLang="en-US" sz="1400" dirty="0"/>
              <a:t>지금부터 네트워크 통신을 자신과 하도록 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</a:t>
            </a:r>
            <a:r>
              <a:rPr lang="en-US" altLang="ko-KR" sz="1400" dirty="0"/>
              <a:t>2)</a:t>
            </a:r>
            <a:r>
              <a:rPr lang="ko-KR" altLang="en-US" sz="1400" dirty="0"/>
              <a:t> 다운된 서버가 </a:t>
            </a:r>
            <a:r>
              <a:rPr lang="en-US" altLang="ko-KR" sz="1400" dirty="0"/>
              <a:t>NPC 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①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상태의 </a:t>
            </a:r>
            <a:r>
              <a:rPr lang="en-US" altLang="ko-KR" sz="1400" dirty="0"/>
              <a:t>NPC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1) -</a:t>
            </a:r>
            <a:r>
              <a:rPr lang="ko-KR" altLang="en-US" sz="1400" dirty="0"/>
              <a:t> ①</a:t>
            </a:r>
            <a:r>
              <a:rPr lang="en-US" altLang="ko-KR" sz="1400" dirty="0"/>
              <a:t> </a:t>
            </a:r>
            <a:r>
              <a:rPr lang="ko-KR" altLang="en-US" sz="1400" dirty="0"/>
              <a:t>과 동일합니다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② </a:t>
            </a:r>
            <a:r>
              <a:rPr lang="en-US" altLang="ko-KR" sz="1400" dirty="0"/>
              <a:t>Active </a:t>
            </a:r>
            <a:r>
              <a:rPr lang="ko-KR" altLang="en-US" sz="1400" dirty="0"/>
              <a:t>상태의 </a:t>
            </a:r>
            <a:r>
              <a:rPr lang="en-US" altLang="ko-KR" sz="1400" dirty="0"/>
              <a:t>NPC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1) - </a:t>
            </a:r>
            <a:r>
              <a:rPr lang="ko-KR" altLang="en-US" sz="1400" dirty="0"/>
              <a:t>②</a:t>
            </a:r>
            <a:r>
              <a:rPr lang="en-US" altLang="ko-KR" sz="1400" dirty="0"/>
              <a:t> </a:t>
            </a:r>
            <a:r>
              <a:rPr lang="ko-KR" altLang="en-US" sz="1400" dirty="0"/>
              <a:t>와 비슷하지만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클라이언트와 직접 연결되지 않았기 때문에 클라이언트가 아닌 로직 서버에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이루어졌음을 알립니다</a:t>
            </a:r>
            <a:r>
              <a:rPr lang="en-US" altLang="ko-KR" sz="14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B42532-D91C-195D-FB3B-8E9D6874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89" y="2596538"/>
            <a:ext cx="6212471" cy="307083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881389-CC1B-7E2E-D698-9B86184254C4}"/>
              </a:ext>
            </a:extLst>
          </p:cNvPr>
          <p:cNvSpPr/>
          <p:nvPr/>
        </p:nvSpPr>
        <p:spPr>
          <a:xfrm>
            <a:off x="5748337" y="4581526"/>
            <a:ext cx="5557837" cy="45720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E0552E-C002-08BC-A7E4-42A55D7D34E1}"/>
              </a:ext>
            </a:extLst>
          </p:cNvPr>
          <p:cNvSpPr/>
          <p:nvPr/>
        </p:nvSpPr>
        <p:spPr>
          <a:xfrm>
            <a:off x="7800975" y="3057524"/>
            <a:ext cx="1209675" cy="238126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DA3B912-905E-A51A-55E9-FEBCEFADE4F7}"/>
              </a:ext>
            </a:extLst>
          </p:cNvPr>
          <p:cNvCxnSpPr>
            <a:cxnSpLocks/>
          </p:cNvCxnSpPr>
          <p:nvPr/>
        </p:nvCxnSpPr>
        <p:spPr>
          <a:xfrm>
            <a:off x="8601075" y="3295650"/>
            <a:ext cx="0" cy="1200150"/>
          </a:xfrm>
          <a:prstGeom prst="straightConnector1">
            <a:avLst/>
          </a:prstGeom>
          <a:ln w="38100">
            <a:solidFill>
              <a:srgbClr val="0FE7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6C3219-9E25-7C37-D6DE-3C3DA866B9D2}"/>
              </a:ext>
            </a:extLst>
          </p:cNvPr>
          <p:cNvSpPr txBox="1"/>
          <p:nvPr/>
        </p:nvSpPr>
        <p:spPr>
          <a:xfrm>
            <a:off x="8683360" y="3930716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실행될 때에는 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Standby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였지만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서버가 다운되면서</a:t>
            </a:r>
            <a:endParaRPr lang="en-US" altLang="ko-KR" sz="1200" b="1" dirty="0">
              <a:ln w="31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서버로 승격하는 모습입니다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1200" b="1" dirty="0">
              <a:ln w="31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9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텍스트, 전자제품, 스크린샷, 컴퓨터이(가) 표시된 사진&#10;&#10;자동 생성된 설명">
            <a:extLst>
              <a:ext uri="{FF2B5EF4-FFF2-40B4-BE49-F238E27FC236}">
                <a16:creationId xmlns:a16="http://schemas.microsoft.com/office/drawing/2014/main" id="{9EAF21D7-28D3-16A2-8617-0EBC515D3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892" y="3467101"/>
            <a:ext cx="4991329" cy="2592238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데이터 복제 </a:t>
            </a:r>
            <a:r>
              <a:rPr lang="en-US" altLang="ko-KR" sz="1400" b="1" dirty="0"/>
              <a:t>(Data Replica)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: Active</a:t>
            </a:r>
            <a:r>
              <a:rPr lang="ko-KR" altLang="en-US" sz="1400" dirty="0"/>
              <a:t> 서버만 클라이언트와 통신을 하도록 되어있습니다</a:t>
            </a:r>
            <a:r>
              <a:rPr lang="en-US" altLang="ko-KR" sz="1400" dirty="0"/>
              <a:t>.</a:t>
            </a:r>
            <a:r>
              <a:rPr lang="en-US" altLang="ko-KR" sz="1200" dirty="0"/>
              <a:t>(NPC</a:t>
            </a:r>
            <a:r>
              <a:rPr lang="ko-KR" altLang="en-US" sz="1200" dirty="0"/>
              <a:t>서버의 경우 </a:t>
            </a:r>
            <a:r>
              <a:rPr lang="en-US" altLang="ko-KR" sz="1200" dirty="0"/>
              <a:t>Active </a:t>
            </a:r>
            <a:r>
              <a:rPr lang="ko-KR" altLang="en-US" sz="1200" dirty="0"/>
              <a:t>서버만 로직 서버와 통신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따라서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서버는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정보가 업데이트되지 않기 때문에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이루어져 서비스를 이어받았을 때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세션 정보는 물론이고 여러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정보들이 초기화되는 문제가 생깁니다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</a:t>
            </a:r>
            <a:r>
              <a:rPr lang="ko-KR" altLang="en-US" sz="1400" dirty="0"/>
              <a:t> 이러한 </a:t>
            </a:r>
            <a:r>
              <a:rPr lang="en-US" altLang="ko-KR" sz="1400" dirty="0"/>
              <a:t>Failover</a:t>
            </a:r>
            <a:r>
              <a:rPr lang="ko-KR" altLang="en-US" sz="1400" dirty="0"/>
              <a:t> 이후 정보가 초기화되는 문제를 막기 위해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Active </a:t>
            </a:r>
            <a:r>
              <a:rPr lang="ko-KR" altLang="en-US" sz="1400" dirty="0"/>
              <a:t>서버는 주기적으로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서버로 자신이 갖고 있는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정보들</a:t>
            </a:r>
            <a:r>
              <a:rPr lang="en-US" altLang="ko-KR" sz="1200" dirty="0"/>
              <a:t>(ex. </a:t>
            </a:r>
            <a:r>
              <a:rPr lang="ko-KR" altLang="en-US" sz="1200" dirty="0"/>
              <a:t>세션 정보</a:t>
            </a:r>
            <a:r>
              <a:rPr lang="en-US" altLang="ko-KR" sz="1200" dirty="0"/>
              <a:t>, </a:t>
            </a:r>
            <a:r>
              <a:rPr lang="ko-KR" altLang="en-US" sz="1200" dirty="0"/>
              <a:t>미션 상태 등</a:t>
            </a:r>
            <a:r>
              <a:rPr lang="en-US" altLang="ko-KR" sz="1200" dirty="0"/>
              <a:t>)</a:t>
            </a:r>
            <a:r>
              <a:rPr lang="ko-KR" altLang="en-US" sz="1400" dirty="0"/>
              <a:t>을 보내주고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Standby </a:t>
            </a:r>
            <a:r>
              <a:rPr lang="ko-KR" altLang="en-US" sz="1400" dirty="0"/>
              <a:t>서버는 이를 받아 정보를 업데이트하도록 하였습니다</a:t>
            </a:r>
            <a:r>
              <a:rPr lang="en-US" altLang="ko-KR" sz="14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0EB63-0897-1798-BB93-89DAD4C902FE}"/>
              </a:ext>
            </a:extLst>
          </p:cNvPr>
          <p:cNvSpPr txBox="1"/>
          <p:nvPr/>
        </p:nvSpPr>
        <p:spPr>
          <a:xfrm>
            <a:off x="428445" y="6120683"/>
            <a:ext cx="1167420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▲ 클라이언트가 연결되어 있는 상태에서 </a:t>
            </a:r>
            <a:r>
              <a:rPr lang="en-US" altLang="ko-KR" sz="1400" dirty="0"/>
              <a:t>Active </a:t>
            </a:r>
            <a:r>
              <a:rPr lang="ko-KR" altLang="en-US" sz="1400" dirty="0"/>
              <a:t>서버를 강제 종료하여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이뤄진 후에도 </a:t>
            </a:r>
            <a:endParaRPr lang="en-US" altLang="ko-KR" sz="1400" dirty="0"/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클라이언트 정보</a:t>
            </a:r>
            <a:r>
              <a:rPr lang="en-US" altLang="ko-KR" sz="1400" dirty="0"/>
              <a:t>(</a:t>
            </a:r>
            <a:r>
              <a:rPr lang="ko-KR" altLang="en-US" sz="1400" dirty="0"/>
              <a:t>위치</a:t>
            </a:r>
            <a:r>
              <a:rPr lang="en-US" altLang="ko-KR" sz="1400" dirty="0"/>
              <a:t>, HP,</a:t>
            </a:r>
            <a:r>
              <a:rPr lang="ko-KR" altLang="en-US" sz="1400" dirty="0"/>
              <a:t> 총알</a:t>
            </a:r>
            <a:r>
              <a:rPr lang="en-US" altLang="ko-KR" sz="1400" dirty="0"/>
              <a:t>, </a:t>
            </a:r>
            <a:r>
              <a:rPr lang="ko-KR" altLang="en-US" sz="1400" dirty="0"/>
              <a:t>미션 등</a:t>
            </a:r>
            <a:r>
              <a:rPr lang="en-US" altLang="ko-KR" sz="1400" dirty="0"/>
              <a:t>)</a:t>
            </a:r>
            <a:r>
              <a:rPr lang="ko-KR" altLang="en-US" sz="1400" dirty="0"/>
              <a:t>가 그대로 유지되면서 서버 시간도 이어서 잘 흘러가는 모습입니다</a:t>
            </a:r>
            <a:r>
              <a:rPr lang="en-US" altLang="ko-KR" sz="1400" dirty="0"/>
              <a:t>.</a:t>
            </a:r>
          </a:p>
        </p:txBody>
      </p:sp>
      <p:pic>
        <p:nvPicPr>
          <p:cNvPr id="6" name="그림 5" descr="야외, 건물, 스크린샷, 자동차이(가) 표시된 사진&#10;&#10;자동 생성된 설명">
            <a:extLst>
              <a:ext uri="{FF2B5EF4-FFF2-40B4-BE49-F238E27FC236}">
                <a16:creationId xmlns:a16="http://schemas.microsoft.com/office/drawing/2014/main" id="{090A60C4-BCAC-E7E8-7B76-93E56BE1F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8" y="3819155"/>
            <a:ext cx="3276842" cy="1734222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D61B679-9DD2-50E3-2A97-0DB6069CF987}"/>
              </a:ext>
            </a:extLst>
          </p:cNvPr>
          <p:cNvSpPr/>
          <p:nvPr/>
        </p:nvSpPr>
        <p:spPr>
          <a:xfrm>
            <a:off x="3238385" y="4661975"/>
            <a:ext cx="361950" cy="2762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야외, 건물, 스크린샷, 자동차이(가) 표시된 사진&#10;&#10;자동 생성된 설명">
            <a:extLst>
              <a:ext uri="{FF2B5EF4-FFF2-40B4-BE49-F238E27FC236}">
                <a16:creationId xmlns:a16="http://schemas.microsoft.com/office/drawing/2014/main" id="{DF1D5F3B-E6F0-656E-2D29-27403EE64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640" y="3807365"/>
            <a:ext cx="3276842" cy="1734222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16D9314-F01F-81D6-B91C-B4139FF8F039}"/>
              </a:ext>
            </a:extLst>
          </p:cNvPr>
          <p:cNvSpPr/>
          <p:nvPr/>
        </p:nvSpPr>
        <p:spPr>
          <a:xfrm>
            <a:off x="8488424" y="4686266"/>
            <a:ext cx="361950" cy="2762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C365D0-1261-FAF3-4046-E373B0B76B49}"/>
              </a:ext>
            </a:extLst>
          </p:cNvPr>
          <p:cNvSpPr/>
          <p:nvPr/>
        </p:nvSpPr>
        <p:spPr>
          <a:xfrm>
            <a:off x="3553488" y="5097114"/>
            <a:ext cx="3276841" cy="233259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2FAB09-0E7E-6A03-8F8A-3F3D4B3A33C4}"/>
              </a:ext>
            </a:extLst>
          </p:cNvPr>
          <p:cNvSpPr/>
          <p:nvPr/>
        </p:nvSpPr>
        <p:spPr>
          <a:xfrm>
            <a:off x="8739179" y="3834210"/>
            <a:ext cx="421599" cy="2729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33E554-0FC9-F787-3B71-96D492AE13B9}"/>
              </a:ext>
            </a:extLst>
          </p:cNvPr>
          <p:cNvSpPr/>
          <p:nvPr/>
        </p:nvSpPr>
        <p:spPr>
          <a:xfrm>
            <a:off x="11488343" y="3956381"/>
            <a:ext cx="594600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37BC80-E891-B95B-9085-A6E011062ACA}"/>
              </a:ext>
            </a:extLst>
          </p:cNvPr>
          <p:cNvSpPr/>
          <p:nvPr/>
        </p:nvSpPr>
        <p:spPr>
          <a:xfrm>
            <a:off x="11308359" y="5186027"/>
            <a:ext cx="774583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D7CA2E-3051-27BD-98E7-A3A54349F806}"/>
              </a:ext>
            </a:extLst>
          </p:cNvPr>
          <p:cNvSpPr/>
          <p:nvPr/>
        </p:nvSpPr>
        <p:spPr>
          <a:xfrm>
            <a:off x="117351" y="3825999"/>
            <a:ext cx="421599" cy="2729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8F0C6F-D66E-C3FF-1F2A-383C47C2245E}"/>
              </a:ext>
            </a:extLst>
          </p:cNvPr>
          <p:cNvSpPr/>
          <p:nvPr/>
        </p:nvSpPr>
        <p:spPr>
          <a:xfrm>
            <a:off x="2866515" y="3948170"/>
            <a:ext cx="594600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B00073-F152-7197-D8EE-0D7790B5FF29}"/>
              </a:ext>
            </a:extLst>
          </p:cNvPr>
          <p:cNvSpPr/>
          <p:nvPr/>
        </p:nvSpPr>
        <p:spPr>
          <a:xfrm>
            <a:off x="2686531" y="5177816"/>
            <a:ext cx="757995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780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그 외의 기술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Ray Cast </a:t>
            </a:r>
            <a:r>
              <a:rPr lang="ko-KR" altLang="en-US" sz="1400" b="1" dirty="0"/>
              <a:t>구현</a:t>
            </a:r>
            <a:endParaRPr lang="en-US" altLang="ko-KR" sz="1400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유클리드 벡터 공간에서 광선</a:t>
            </a:r>
            <a:r>
              <a:rPr lang="en-US" altLang="ko-KR" sz="1400" dirty="0"/>
              <a:t>-</a:t>
            </a:r>
            <a:r>
              <a:rPr lang="ko-KR" altLang="en-US" sz="1400" dirty="0"/>
              <a:t>평면의 교점 구하는 방식을 이용해 </a:t>
            </a:r>
            <a:r>
              <a:rPr lang="en-US" altLang="ko-KR" sz="1400" dirty="0"/>
              <a:t>Ray Cast</a:t>
            </a:r>
            <a:r>
              <a:rPr lang="ko-KR" altLang="en-US" sz="1400" dirty="0"/>
              <a:t>를 직접 구현하여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플레이어 및 </a:t>
            </a:r>
            <a:r>
              <a:rPr lang="en-US" altLang="ko-KR" sz="1400" dirty="0"/>
              <a:t>NPC</a:t>
            </a:r>
            <a:r>
              <a:rPr lang="ko-KR" altLang="en-US" sz="1400" dirty="0"/>
              <a:t>의 사격 공격에 대한 충돌 처리에 사용하였습니다</a:t>
            </a:r>
            <a:r>
              <a:rPr lang="en-US" altLang="ko-KR" sz="1400" dirty="0"/>
              <a:t>.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9F55A98-7D48-0C2A-60C1-A17EC080AFC6}"/>
              </a:ext>
            </a:extLst>
          </p:cNvPr>
          <p:cNvSpPr/>
          <p:nvPr/>
        </p:nvSpPr>
        <p:spPr>
          <a:xfrm>
            <a:off x="1455183" y="2902471"/>
            <a:ext cx="100668" cy="922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6CAB8E-46EC-9F4F-2422-B4394348567A}"/>
              </a:ext>
            </a:extLst>
          </p:cNvPr>
          <p:cNvCxnSpPr/>
          <p:nvPr/>
        </p:nvCxnSpPr>
        <p:spPr>
          <a:xfrm flipV="1">
            <a:off x="1656518" y="3715138"/>
            <a:ext cx="2537580" cy="2122415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F318CC0-53C5-6152-1C03-DDDFECE28B3F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555851" y="2948611"/>
            <a:ext cx="3482784" cy="1776906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F5A4D84-1CDB-A16B-CBBB-8E02C4100B72}"/>
              </a:ext>
            </a:extLst>
          </p:cNvPr>
          <p:cNvCxnSpPr/>
          <p:nvPr/>
        </p:nvCxnSpPr>
        <p:spPr>
          <a:xfrm flipH="1" flipV="1">
            <a:off x="1656518" y="5420200"/>
            <a:ext cx="192947" cy="22650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B0A1B1-E6A2-E25C-48F9-00BF2F9D82C5}"/>
              </a:ext>
            </a:extLst>
          </p:cNvPr>
          <p:cNvSpPr txBox="1"/>
          <p:nvPr/>
        </p:nvSpPr>
        <p:spPr>
          <a:xfrm>
            <a:off x="6108558" y="2946807"/>
            <a:ext cx="511994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평면 방정식</a:t>
            </a:r>
            <a:r>
              <a:rPr lang="en-US" altLang="ko-KR" sz="1400" dirty="0"/>
              <a:t>: ax + by + </a:t>
            </a:r>
            <a:r>
              <a:rPr lang="en-US" altLang="ko-KR" sz="1400" dirty="0" err="1"/>
              <a:t>cz</a:t>
            </a:r>
            <a:r>
              <a:rPr lang="en-US" altLang="ko-KR" sz="1400" dirty="0"/>
              <a:t> + d = 0</a:t>
            </a:r>
          </a:p>
          <a:p>
            <a:endParaRPr lang="en-US" altLang="ko-KR" sz="1400" dirty="0"/>
          </a:p>
          <a:p>
            <a:r>
              <a:rPr lang="en-US" altLang="ko-KR" sz="1400" dirty="0"/>
              <a:t>P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(x,</a:t>
            </a:r>
            <a:r>
              <a:rPr lang="ko-KR" altLang="en-US" sz="1400" dirty="0"/>
              <a:t> </a:t>
            </a:r>
            <a:r>
              <a:rPr lang="en-US" altLang="ko-KR" sz="1400" dirty="0"/>
              <a:t>y,</a:t>
            </a:r>
            <a:r>
              <a:rPr lang="ko-KR" altLang="en-US" sz="1400" dirty="0"/>
              <a:t> </a:t>
            </a:r>
            <a:r>
              <a:rPr lang="en-US" altLang="ko-KR" sz="1400" dirty="0"/>
              <a:t>z),</a:t>
            </a:r>
            <a:r>
              <a:rPr lang="ko-KR" altLang="en-US" sz="1400" dirty="0"/>
              <a:t> </a:t>
            </a:r>
            <a:r>
              <a:rPr lang="en-US" altLang="ko-KR" sz="1400" dirty="0"/>
              <a:t>n</a:t>
            </a:r>
            <a:r>
              <a:rPr lang="ko-KR" altLang="en-US" sz="1400" dirty="0"/>
              <a:t> </a:t>
            </a:r>
            <a:r>
              <a:rPr lang="en-US" altLang="ko-KR" sz="1400" dirty="0"/>
              <a:t>= (a, b, c)</a:t>
            </a:r>
          </a:p>
          <a:p>
            <a:endParaRPr lang="en-US" altLang="ko-KR" sz="1400" dirty="0"/>
          </a:p>
          <a:p>
            <a:r>
              <a:rPr lang="en-US" altLang="ko-KR" sz="1400" dirty="0"/>
              <a:t>(P</a:t>
            </a:r>
            <a:r>
              <a:rPr lang="ko-KR" altLang="en-US" sz="1400" dirty="0" err="1"/>
              <a:t>ㆍ</a:t>
            </a:r>
            <a:r>
              <a:rPr lang="en-US" altLang="ko-KR" sz="1400" dirty="0"/>
              <a:t>n) + d = 0</a:t>
            </a:r>
          </a:p>
          <a:p>
            <a:r>
              <a:rPr lang="en-US" altLang="ko-KR" sz="1400" dirty="0"/>
              <a:t>d = -(P</a:t>
            </a:r>
            <a:r>
              <a:rPr lang="ko-KR" altLang="en-US" sz="1400" dirty="0" err="1"/>
              <a:t>ㆍ</a:t>
            </a:r>
            <a:r>
              <a:rPr lang="en-US" altLang="ko-KR" sz="1400" dirty="0"/>
              <a:t>n)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시작점부터 평면까지 거리 </a:t>
            </a:r>
            <a:r>
              <a:rPr lang="en-US" altLang="ko-KR" sz="1400" dirty="0"/>
              <a:t>= (P - S)</a:t>
            </a:r>
            <a:r>
              <a:rPr lang="ko-KR" altLang="en-US" sz="1400" dirty="0" err="1"/>
              <a:t>ㆍ</a:t>
            </a:r>
            <a:r>
              <a:rPr lang="en-US" altLang="ko-KR" sz="1400" dirty="0"/>
              <a:t>(-n)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(S</a:t>
            </a:r>
            <a:r>
              <a:rPr lang="ko-KR" altLang="en-US" sz="1400" dirty="0" err="1"/>
              <a:t>ㆍ</a:t>
            </a:r>
            <a:r>
              <a:rPr lang="en-US" altLang="ko-KR" sz="1400" dirty="0"/>
              <a:t>n) + d</a:t>
            </a:r>
          </a:p>
          <a:p>
            <a:r>
              <a:rPr lang="ko-KR" altLang="en-US" sz="1400" dirty="0"/>
              <a:t>투영된 광선의 길이 </a:t>
            </a:r>
            <a:r>
              <a:rPr lang="en-US" altLang="ko-KR" sz="1400" dirty="0"/>
              <a:t>= (E - S)</a:t>
            </a:r>
            <a:r>
              <a:rPr lang="ko-KR" altLang="en-US" sz="1400" dirty="0" err="1"/>
              <a:t>ㆍ</a:t>
            </a:r>
            <a:r>
              <a:rPr lang="en-US" altLang="ko-KR" sz="1400" dirty="0"/>
              <a:t>(-n) = </a:t>
            </a:r>
            <a:r>
              <a:rPr lang="ko-KR" altLang="en-US" sz="1400" dirty="0"/>
              <a:t>광선의 길이 </a:t>
            </a:r>
            <a:r>
              <a:rPr lang="en-US" altLang="ko-KR" sz="1400" dirty="0"/>
              <a:t>* cos(θ)</a:t>
            </a:r>
          </a:p>
          <a:p>
            <a:endParaRPr lang="en-US" altLang="ko-KR" sz="1400" dirty="0"/>
          </a:p>
          <a:p>
            <a:r>
              <a:rPr lang="ko-KR" altLang="en-US" sz="1400" dirty="0" err="1"/>
              <a:t>충돌점</a:t>
            </a:r>
            <a:r>
              <a:rPr lang="ko-KR" altLang="en-US" sz="1400" dirty="0"/>
              <a:t> </a:t>
            </a:r>
            <a:r>
              <a:rPr lang="en-US" altLang="ko-KR" sz="1400" dirty="0"/>
              <a:t>= P = S + t * (E - 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6D2F56-AD9D-77ED-FA81-3925AB421F37}"/>
              </a:ext>
            </a:extLst>
          </p:cNvPr>
          <p:cNvSpPr txBox="1"/>
          <p:nvPr/>
        </p:nvSpPr>
        <p:spPr>
          <a:xfrm>
            <a:off x="1281810" y="2556209"/>
            <a:ext cx="177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 </a:t>
            </a:r>
            <a:r>
              <a:rPr lang="en-US" altLang="ko-KR" sz="1200" dirty="0"/>
              <a:t>(</a:t>
            </a:r>
            <a:r>
              <a:rPr lang="ko-KR" altLang="en-US" sz="1200" dirty="0"/>
              <a:t>플레이어 위치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DB3CF2-DEC2-1CF2-D212-23B5EBAE4074}"/>
              </a:ext>
            </a:extLst>
          </p:cNvPr>
          <p:cNvSpPr txBox="1"/>
          <p:nvPr/>
        </p:nvSpPr>
        <p:spPr>
          <a:xfrm>
            <a:off x="1281810" y="5065765"/>
            <a:ext cx="177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 </a:t>
            </a:r>
            <a:r>
              <a:rPr lang="en-US" altLang="ko-KR" sz="1200" dirty="0"/>
              <a:t>(</a:t>
            </a:r>
            <a:r>
              <a:rPr lang="ko-KR" altLang="en-US" sz="1200" dirty="0"/>
              <a:t>평면의 </a:t>
            </a:r>
            <a:r>
              <a:rPr lang="ko-KR" altLang="en-US" sz="1200" dirty="0" err="1"/>
              <a:t>법선벡터</a:t>
            </a:r>
            <a:r>
              <a:rPr lang="en-US" altLang="ko-KR" sz="1200" dirty="0"/>
              <a:t>)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BED936-0560-480B-42E3-C848B4632E95}"/>
              </a:ext>
            </a:extLst>
          </p:cNvPr>
          <p:cNvSpPr txBox="1"/>
          <p:nvPr/>
        </p:nvSpPr>
        <p:spPr>
          <a:xfrm>
            <a:off x="3870125" y="3216674"/>
            <a:ext cx="23566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평면</a:t>
            </a:r>
            <a:endParaRPr lang="en-US" altLang="ko-KR" sz="14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객체 </a:t>
            </a:r>
            <a:r>
              <a:rPr lang="ko-KR" altLang="en-US" sz="1200" dirty="0" err="1"/>
              <a:t>바운딩박스의</a:t>
            </a:r>
            <a:r>
              <a:rPr lang="ko-KR" altLang="en-US" sz="1200" dirty="0"/>
              <a:t> 한 면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FD2490-BB1C-BD13-D5F8-B27E54C3660C}"/>
              </a:ext>
            </a:extLst>
          </p:cNvPr>
          <p:cNvSpPr txBox="1"/>
          <p:nvPr/>
        </p:nvSpPr>
        <p:spPr>
          <a:xfrm>
            <a:off x="4895638" y="4417740"/>
            <a:ext cx="545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Ray</a:t>
            </a:r>
            <a:endParaRPr lang="ko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60C8F03-A23C-77DB-3AE5-3557C5D42DCD}"/>
              </a:ext>
            </a:extLst>
          </p:cNvPr>
          <p:cNvSpPr/>
          <p:nvPr/>
        </p:nvSpPr>
        <p:spPr>
          <a:xfrm>
            <a:off x="3688998" y="4034795"/>
            <a:ext cx="100668" cy="922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2E8C6F-4E5D-A95C-D7D0-A7D781DBD09A}"/>
              </a:ext>
            </a:extLst>
          </p:cNvPr>
          <p:cNvSpPr txBox="1"/>
          <p:nvPr/>
        </p:nvSpPr>
        <p:spPr>
          <a:xfrm>
            <a:off x="3813625" y="3845677"/>
            <a:ext cx="177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충돌점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89B39B-2EA4-2C8C-00A8-345FAAEAABCA}"/>
              </a:ext>
            </a:extLst>
          </p:cNvPr>
          <p:cNvSpPr/>
          <p:nvPr/>
        </p:nvSpPr>
        <p:spPr>
          <a:xfrm>
            <a:off x="5928233" y="2752500"/>
            <a:ext cx="5424599" cy="289420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DB06150-1B14-C44F-1E89-C04D450D1F43}"/>
              </a:ext>
            </a:extLst>
          </p:cNvPr>
          <p:cNvCxnSpPr>
            <a:cxnSpLocks/>
          </p:cNvCxnSpPr>
          <p:nvPr/>
        </p:nvCxnSpPr>
        <p:spPr>
          <a:xfrm>
            <a:off x="1524529" y="2960653"/>
            <a:ext cx="2356676" cy="299837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AF5DCFF-0449-DAC6-D7B9-F1A2B3F43280}"/>
              </a:ext>
            </a:extLst>
          </p:cNvPr>
          <p:cNvCxnSpPr>
            <a:cxnSpLocks/>
          </p:cNvCxnSpPr>
          <p:nvPr/>
        </p:nvCxnSpPr>
        <p:spPr>
          <a:xfrm flipV="1">
            <a:off x="3385474" y="5188291"/>
            <a:ext cx="134181" cy="9860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AEB1937-6A3A-3218-F6D5-DF62D700218F}"/>
              </a:ext>
            </a:extLst>
          </p:cNvPr>
          <p:cNvCxnSpPr>
            <a:cxnSpLocks/>
          </p:cNvCxnSpPr>
          <p:nvPr/>
        </p:nvCxnSpPr>
        <p:spPr>
          <a:xfrm>
            <a:off x="3513305" y="5187354"/>
            <a:ext cx="97889" cy="13113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99CFEE2-4DEE-CB42-5C0C-86F77B32E127}"/>
              </a:ext>
            </a:extLst>
          </p:cNvPr>
          <p:cNvCxnSpPr>
            <a:cxnSpLocks/>
            <a:stCxn id="52" idx="7"/>
          </p:cNvCxnSpPr>
          <p:nvPr/>
        </p:nvCxnSpPr>
        <p:spPr>
          <a:xfrm flipH="1">
            <a:off x="3506549" y="4473154"/>
            <a:ext cx="1123760" cy="92511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5E0DCA10-1A76-C385-A1B6-EDD52FEF7709}"/>
              </a:ext>
            </a:extLst>
          </p:cNvPr>
          <p:cNvSpPr/>
          <p:nvPr/>
        </p:nvSpPr>
        <p:spPr>
          <a:xfrm>
            <a:off x="4544383" y="4459640"/>
            <a:ext cx="100668" cy="922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060C0FC-D5AC-5C9F-855A-9C64460F17B5}"/>
              </a:ext>
            </a:extLst>
          </p:cNvPr>
          <p:cNvSpPr/>
          <p:nvPr/>
        </p:nvSpPr>
        <p:spPr>
          <a:xfrm>
            <a:off x="3428637" y="5387723"/>
            <a:ext cx="100668" cy="922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B4CBA1-9066-DE75-F855-D42AC567D854}"/>
              </a:ext>
            </a:extLst>
          </p:cNvPr>
          <p:cNvSpPr txBox="1"/>
          <p:nvPr/>
        </p:nvSpPr>
        <p:spPr>
          <a:xfrm>
            <a:off x="653568" y="3610817"/>
            <a:ext cx="1493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평면까지의 거리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D687C7B-82D4-DD4E-3F59-936C7C1F4FAA}"/>
              </a:ext>
            </a:extLst>
          </p:cNvPr>
          <p:cNvSpPr txBox="1"/>
          <p:nvPr/>
        </p:nvSpPr>
        <p:spPr>
          <a:xfrm>
            <a:off x="2226084" y="3010506"/>
            <a:ext cx="1493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광선의 길이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8B33073-DAC4-3051-A539-F2393CB367C7}"/>
              </a:ext>
            </a:extLst>
          </p:cNvPr>
          <p:cNvSpPr txBox="1"/>
          <p:nvPr/>
        </p:nvSpPr>
        <p:spPr>
          <a:xfrm>
            <a:off x="3870979" y="4975984"/>
            <a:ext cx="1493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투영된 광선의 길이</a:t>
            </a:r>
          </a:p>
        </p:txBody>
      </p:sp>
    </p:spTree>
    <p:extLst>
      <p:ext uri="{BB962C8B-B14F-4D97-AF65-F5344CB8AC3E}">
        <p14:creationId xmlns:p14="http://schemas.microsoft.com/office/powerpoint/2010/main" val="2264111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2796</Words>
  <Application>Microsoft Office PowerPoint</Application>
  <PresentationFormat>와이드스크린</PresentationFormat>
  <Paragraphs>444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김승환(2018182009)</dc:creator>
  <cp:lastModifiedBy>Jacob Fisher</cp:lastModifiedBy>
  <cp:revision>68</cp:revision>
  <dcterms:created xsi:type="dcterms:W3CDTF">2023-08-20T07:24:56Z</dcterms:created>
  <dcterms:modified xsi:type="dcterms:W3CDTF">2023-09-18T08:05:54Z</dcterms:modified>
</cp:coreProperties>
</file>